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Lst>
  <p:sldSz cx="18288000" cy="10287000"/>
  <p:notesSz cx="6858000" cy="9144000"/>
  <p:embeddedFontLst>
    <p:embeddedFont>
      <p:font typeface="Public Sans Medium" panose="020B0604020202020204" charset="0"/>
      <p:regular r:id="rId13"/>
    </p:embeddedFont>
    <p:embeddedFont>
      <p:font typeface="Calibri" panose="020F0502020204030204" pitchFamily="34" charset="0"/>
      <p:regular r:id="rId14"/>
      <p:bold r:id="rId15"/>
      <p:italic r:id="rId16"/>
      <p:boldItalic r:id="rId17"/>
    </p:embeddedFont>
    <p:embeddedFont>
      <p:font typeface="Public Sans" panose="020B0604020202020204" charset="0"/>
      <p:regular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73" d="100"/>
          <a:sy n="73" d="100"/>
        </p:scale>
        <p:origin x="594" y="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9/30/2024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9/30/2024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9/30/2024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9/30/2024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9/30/2024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9/30/2024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9/30/2024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9/30/2024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9/30/2024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9/30/2024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9/30/2024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9.png"/><Relationship Id="rId7"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5.svg"/><Relationship Id="rId5" Type="http://schemas.openxmlformats.org/officeDocument/2006/relationships/image" Target="../media/image10.png"/><Relationship Id="rId4" Type="http://schemas.openxmlformats.org/officeDocument/2006/relationships/image" Target="../media/image13.sv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4.sv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6.svg"/></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3.png"/><Relationship Id="rId7"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4.svg"/><Relationship Id="rId9"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4.svg"/></Relationships>
</file>

<file path=ppt/slides/_rels/slide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1.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301" r="-1828" b="-16301"/>
            </a:stretch>
          </a:blipFill>
        </p:spPr>
      </p:sp>
      <p:grpSp>
        <p:nvGrpSpPr>
          <p:cNvPr id="3" name="Group 3"/>
          <p:cNvGrpSpPr/>
          <p:nvPr/>
        </p:nvGrpSpPr>
        <p:grpSpPr>
          <a:xfrm>
            <a:off x="-1733924" y="6971250"/>
            <a:ext cx="21755848" cy="4174349"/>
            <a:chOff x="0" y="0"/>
            <a:chExt cx="7796805" cy="1495993"/>
          </a:xfrm>
        </p:grpSpPr>
        <p:sp>
          <p:nvSpPr>
            <p:cNvPr id="4" name="Freeform 4"/>
            <p:cNvSpPr/>
            <p:nvPr/>
          </p:nvSpPr>
          <p:spPr>
            <a:xfrm>
              <a:off x="0" y="0"/>
              <a:ext cx="7796805" cy="1495993"/>
            </a:xfrm>
            <a:custGeom>
              <a:avLst/>
              <a:gdLst/>
              <a:ahLst/>
              <a:cxnLst/>
              <a:rect l="l" t="t" r="r" b="b"/>
              <a:pathLst>
                <a:path w="7796805" h="1495993">
                  <a:moveTo>
                    <a:pt x="0" y="0"/>
                  </a:moveTo>
                  <a:lnTo>
                    <a:pt x="7796805" y="0"/>
                  </a:lnTo>
                  <a:lnTo>
                    <a:pt x="7796805" y="1495993"/>
                  </a:lnTo>
                  <a:lnTo>
                    <a:pt x="0" y="1495993"/>
                  </a:lnTo>
                  <a:close/>
                </a:path>
              </a:pathLst>
            </a:custGeom>
            <a:solidFill>
              <a:srgbClr val="3A855D"/>
            </a:solidFill>
          </p:spPr>
        </p:sp>
        <p:sp>
          <p:nvSpPr>
            <p:cNvPr id="5" name="TextBox 5"/>
            <p:cNvSpPr txBox="1"/>
            <p:nvPr/>
          </p:nvSpPr>
          <p:spPr>
            <a:xfrm>
              <a:off x="0" y="-28575"/>
              <a:ext cx="7796805" cy="1524568"/>
            </a:xfrm>
            <a:prstGeom prst="rect">
              <a:avLst/>
            </a:prstGeom>
          </p:spPr>
          <p:txBody>
            <a:bodyPr lIns="50800" tIns="50800" rIns="50800" bIns="50800" rtlCol="0" anchor="ctr"/>
            <a:lstStyle/>
            <a:p>
              <a:pPr algn="ctr">
                <a:lnSpc>
                  <a:spcPts val="1960"/>
                </a:lnSpc>
                <a:spcBef>
                  <a:spcPct val="0"/>
                </a:spcBef>
              </a:pPr>
              <a:endParaRPr/>
            </a:p>
          </p:txBody>
        </p:sp>
      </p:grpSp>
      <p:sp>
        <p:nvSpPr>
          <p:cNvPr id="6" name="Freeform 6"/>
          <p:cNvSpPr/>
          <p:nvPr/>
        </p:nvSpPr>
        <p:spPr>
          <a:xfrm>
            <a:off x="-908245" y="5376693"/>
            <a:ext cx="20104489" cy="5523017"/>
          </a:xfrm>
          <a:custGeom>
            <a:avLst/>
            <a:gdLst/>
            <a:ahLst/>
            <a:cxnLst/>
            <a:rect l="l" t="t" r="r" b="b"/>
            <a:pathLst>
              <a:path w="20104489" h="5523017">
                <a:moveTo>
                  <a:pt x="0" y="0"/>
                </a:moveTo>
                <a:lnTo>
                  <a:pt x="20104490" y="0"/>
                </a:lnTo>
                <a:lnTo>
                  <a:pt x="20104490" y="5523017"/>
                </a:lnTo>
                <a:lnTo>
                  <a:pt x="0" y="5523017"/>
                </a:lnTo>
                <a:lnTo>
                  <a:pt x="0" y="0"/>
                </a:lnTo>
                <a:close/>
              </a:path>
            </a:pathLst>
          </a:custGeom>
          <a:blipFill>
            <a:blip r:embed="rId3"/>
            <a:stretch>
              <a:fillRect t="-144363" r="-9035" b="-20568"/>
            </a:stretch>
          </a:blipFill>
        </p:spPr>
      </p:sp>
      <p:sp>
        <p:nvSpPr>
          <p:cNvPr id="7" name="TextBox 7"/>
          <p:cNvSpPr txBox="1"/>
          <p:nvPr/>
        </p:nvSpPr>
        <p:spPr>
          <a:xfrm>
            <a:off x="2148227" y="38100"/>
            <a:ext cx="14766175" cy="3257687"/>
          </a:xfrm>
          <a:prstGeom prst="rect">
            <a:avLst/>
          </a:prstGeom>
        </p:spPr>
        <p:txBody>
          <a:bodyPr lIns="0" tIns="0" rIns="0" bIns="0" rtlCol="0" anchor="t">
            <a:spAutoFit/>
          </a:bodyPr>
          <a:lstStyle/>
          <a:p>
            <a:pPr algn="ctr">
              <a:lnSpc>
                <a:spcPts val="8492"/>
              </a:lnSpc>
            </a:pPr>
            <a:r>
              <a:rPr lang="en-US" sz="7515" spc="-315">
                <a:solidFill>
                  <a:srgbClr val="3A855D"/>
                </a:solidFill>
                <a:latin typeface="Public Sans"/>
                <a:ea typeface="Public Sans"/>
                <a:cs typeface="Public Sans"/>
                <a:sym typeface="Public Sans"/>
              </a:rPr>
              <a:t>Развитие сферы услуг как приоритет экономической политики Республики Беларусь</a:t>
            </a:r>
          </a:p>
        </p:txBody>
      </p:sp>
      <p:sp>
        <p:nvSpPr>
          <p:cNvPr id="8" name="TextBox 8"/>
          <p:cNvSpPr txBox="1"/>
          <p:nvPr/>
        </p:nvSpPr>
        <p:spPr>
          <a:xfrm>
            <a:off x="12274003" y="3616886"/>
            <a:ext cx="4140780" cy="3354364"/>
          </a:xfrm>
          <a:prstGeom prst="rect">
            <a:avLst/>
          </a:prstGeom>
        </p:spPr>
        <p:txBody>
          <a:bodyPr lIns="0" tIns="0" rIns="0" bIns="0" rtlCol="0" anchor="t">
            <a:spAutoFit/>
          </a:bodyPr>
          <a:lstStyle/>
          <a:p>
            <a:pPr algn="ctr">
              <a:lnSpc>
                <a:spcPts val="2434"/>
              </a:lnSpc>
            </a:pPr>
            <a:r>
              <a:rPr lang="en-US" sz="2154">
                <a:solidFill>
                  <a:srgbClr val="3A855D"/>
                </a:solidFill>
                <a:latin typeface="Public Sans"/>
                <a:ea typeface="Public Sans"/>
                <a:cs typeface="Public Sans"/>
                <a:sym typeface="Public Sans"/>
              </a:rPr>
              <a:t> Работу выполнили:</a:t>
            </a:r>
          </a:p>
          <a:p>
            <a:pPr algn="ctr">
              <a:lnSpc>
                <a:spcPts val="2434"/>
              </a:lnSpc>
            </a:pPr>
            <a:r>
              <a:rPr lang="en-US" sz="2154">
                <a:solidFill>
                  <a:srgbClr val="3A855D"/>
                </a:solidFill>
                <a:latin typeface="Public Sans"/>
                <a:ea typeface="Public Sans"/>
                <a:cs typeface="Public Sans"/>
                <a:sym typeface="Public Sans"/>
              </a:rPr>
              <a:t> Студенты 2 курса 1 группы</a:t>
            </a:r>
          </a:p>
          <a:p>
            <a:pPr algn="ctr">
              <a:lnSpc>
                <a:spcPts val="2434"/>
              </a:lnSpc>
            </a:pPr>
            <a:r>
              <a:rPr lang="en-US" sz="2154">
                <a:solidFill>
                  <a:srgbClr val="3A855D"/>
                </a:solidFill>
                <a:latin typeface="Public Sans"/>
                <a:ea typeface="Public Sans"/>
                <a:cs typeface="Public Sans"/>
                <a:sym typeface="Public Sans"/>
              </a:rPr>
              <a:t> Факультета ФИТ</a:t>
            </a:r>
          </a:p>
          <a:p>
            <a:pPr algn="ctr">
              <a:lnSpc>
                <a:spcPts val="2434"/>
              </a:lnSpc>
            </a:pPr>
            <a:r>
              <a:rPr lang="en-US" sz="2154">
                <a:solidFill>
                  <a:srgbClr val="3A855D"/>
                </a:solidFill>
                <a:latin typeface="Public Sans"/>
                <a:ea typeface="Public Sans"/>
                <a:cs typeface="Public Sans"/>
                <a:sym typeface="Public Sans"/>
              </a:rPr>
              <a:t> Угоренко Виолетта Романовна</a:t>
            </a:r>
          </a:p>
          <a:p>
            <a:pPr algn="ctr">
              <a:lnSpc>
                <a:spcPts val="2434"/>
              </a:lnSpc>
            </a:pPr>
            <a:r>
              <a:rPr lang="en-US" sz="2154">
                <a:solidFill>
                  <a:srgbClr val="3A855D"/>
                </a:solidFill>
                <a:latin typeface="Public Sans"/>
                <a:ea typeface="Public Sans"/>
                <a:cs typeface="Public Sans"/>
                <a:sym typeface="Public Sans"/>
              </a:rPr>
              <a:t> Григорьева Виктория Александровна</a:t>
            </a:r>
          </a:p>
          <a:p>
            <a:pPr algn="ctr">
              <a:lnSpc>
                <a:spcPts val="2434"/>
              </a:lnSpc>
            </a:pPr>
            <a:r>
              <a:rPr lang="en-US" sz="2154">
                <a:solidFill>
                  <a:srgbClr val="3A855D"/>
                </a:solidFill>
                <a:latin typeface="Public Sans"/>
                <a:ea typeface="Public Sans"/>
                <a:cs typeface="Public Sans"/>
                <a:sym typeface="Public Sans"/>
              </a:rPr>
              <a:t> Харченко Евгений Игоревич</a:t>
            </a:r>
          </a:p>
          <a:p>
            <a:pPr algn="ctr">
              <a:lnSpc>
                <a:spcPts val="2434"/>
              </a:lnSpc>
            </a:pPr>
            <a:r>
              <a:rPr lang="en-US" sz="2154">
                <a:solidFill>
                  <a:srgbClr val="3A855D"/>
                </a:solidFill>
                <a:latin typeface="Public Sans"/>
                <a:ea typeface="Public Sans"/>
                <a:cs typeface="Public Sans"/>
                <a:sym typeface="Public Sans"/>
              </a:rPr>
              <a:t> Бабашинский Глеб Александрович</a:t>
            </a:r>
          </a:p>
          <a:p>
            <a:pPr marL="0" lvl="0" indent="0" algn="ctr">
              <a:lnSpc>
                <a:spcPts val="1895"/>
              </a:lnSpc>
            </a:pPr>
            <a:endParaRPr lang="en-US" sz="2154">
              <a:solidFill>
                <a:srgbClr val="3A855D"/>
              </a:solidFill>
              <a:latin typeface="Public Sans"/>
              <a:ea typeface="Public Sans"/>
              <a:cs typeface="Public Sans"/>
              <a:sym typeface="Public Sans"/>
            </a:endParaRPr>
          </a:p>
        </p:txBody>
      </p:sp>
      <p:sp>
        <p:nvSpPr>
          <p:cNvPr id="9" name="Freeform 9"/>
          <p:cNvSpPr/>
          <p:nvPr/>
        </p:nvSpPr>
        <p:spPr>
          <a:xfrm>
            <a:off x="16584957" y="3224371"/>
            <a:ext cx="1762382" cy="2867781"/>
          </a:xfrm>
          <a:custGeom>
            <a:avLst/>
            <a:gdLst/>
            <a:ahLst/>
            <a:cxnLst/>
            <a:rect l="l" t="t" r="r" b="b"/>
            <a:pathLst>
              <a:path w="1762382" h="2867781">
                <a:moveTo>
                  <a:pt x="0" y="0"/>
                </a:moveTo>
                <a:lnTo>
                  <a:pt x="1762382" y="0"/>
                </a:lnTo>
                <a:lnTo>
                  <a:pt x="1762382" y="2867782"/>
                </a:lnTo>
                <a:lnTo>
                  <a:pt x="0" y="2867782"/>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10" name="Freeform 10"/>
          <p:cNvSpPr/>
          <p:nvPr/>
        </p:nvSpPr>
        <p:spPr>
          <a:xfrm rot="7392287">
            <a:off x="-1104276" y="-395603"/>
            <a:ext cx="3383874" cy="2848607"/>
          </a:xfrm>
          <a:custGeom>
            <a:avLst/>
            <a:gdLst/>
            <a:ahLst/>
            <a:cxnLst/>
            <a:rect l="l" t="t" r="r" b="b"/>
            <a:pathLst>
              <a:path w="3383874" h="2848607">
                <a:moveTo>
                  <a:pt x="0" y="0"/>
                </a:moveTo>
                <a:lnTo>
                  <a:pt x="3383875" y="0"/>
                </a:lnTo>
                <a:lnTo>
                  <a:pt x="3383875" y="2848606"/>
                </a:lnTo>
                <a:lnTo>
                  <a:pt x="0" y="2848606"/>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a:ln cap="sq">
            <a:noFill/>
            <a:prstDash val="solid"/>
            <a:miter/>
          </a:ln>
        </p:spPr>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301" r="-1828" b="-16301"/>
            </a:stretch>
          </a:blipFill>
        </p:spPr>
      </p:sp>
      <p:grpSp>
        <p:nvGrpSpPr>
          <p:cNvPr id="3" name="Group 3"/>
          <p:cNvGrpSpPr/>
          <p:nvPr/>
        </p:nvGrpSpPr>
        <p:grpSpPr>
          <a:xfrm>
            <a:off x="1814322" y="506474"/>
            <a:ext cx="3444462" cy="1671950"/>
            <a:chOff x="0" y="0"/>
            <a:chExt cx="964713" cy="468274"/>
          </a:xfrm>
        </p:grpSpPr>
        <p:sp>
          <p:nvSpPr>
            <p:cNvPr id="4" name="Freeform 4"/>
            <p:cNvSpPr/>
            <p:nvPr/>
          </p:nvSpPr>
          <p:spPr>
            <a:xfrm>
              <a:off x="0" y="0"/>
              <a:ext cx="964713" cy="468274"/>
            </a:xfrm>
            <a:custGeom>
              <a:avLst/>
              <a:gdLst/>
              <a:ahLst/>
              <a:cxnLst/>
              <a:rect l="l" t="t" r="r" b="b"/>
              <a:pathLst>
                <a:path w="964713" h="468274">
                  <a:moveTo>
                    <a:pt x="33715" y="0"/>
                  </a:moveTo>
                  <a:lnTo>
                    <a:pt x="930999" y="0"/>
                  </a:lnTo>
                  <a:cubicBezTo>
                    <a:pt x="949619" y="0"/>
                    <a:pt x="964713" y="15095"/>
                    <a:pt x="964713" y="33715"/>
                  </a:cubicBezTo>
                  <a:lnTo>
                    <a:pt x="964713" y="434560"/>
                  </a:lnTo>
                  <a:cubicBezTo>
                    <a:pt x="964713" y="453180"/>
                    <a:pt x="949619" y="468274"/>
                    <a:pt x="930999" y="468274"/>
                  </a:cubicBezTo>
                  <a:lnTo>
                    <a:pt x="33715" y="468274"/>
                  </a:lnTo>
                  <a:cubicBezTo>
                    <a:pt x="15095" y="468274"/>
                    <a:pt x="0" y="453180"/>
                    <a:pt x="0" y="434560"/>
                  </a:cubicBezTo>
                  <a:lnTo>
                    <a:pt x="0" y="33715"/>
                  </a:lnTo>
                  <a:cubicBezTo>
                    <a:pt x="0" y="15095"/>
                    <a:pt x="15095" y="0"/>
                    <a:pt x="33715" y="0"/>
                  </a:cubicBezTo>
                  <a:close/>
                </a:path>
              </a:pathLst>
            </a:custGeom>
            <a:solidFill>
              <a:srgbClr val="3A855D"/>
            </a:solidFill>
          </p:spPr>
        </p:sp>
        <p:sp>
          <p:nvSpPr>
            <p:cNvPr id="5" name="TextBox 5"/>
            <p:cNvSpPr txBox="1"/>
            <p:nvPr/>
          </p:nvSpPr>
          <p:spPr>
            <a:xfrm>
              <a:off x="0" y="85725"/>
              <a:ext cx="964713" cy="382549"/>
            </a:xfrm>
            <a:prstGeom prst="rect">
              <a:avLst/>
            </a:prstGeom>
          </p:spPr>
          <p:txBody>
            <a:bodyPr lIns="50800" tIns="50800" rIns="50800" bIns="50800" rtlCol="0" anchor="ctr"/>
            <a:lstStyle/>
            <a:p>
              <a:pPr algn="ctr">
                <a:lnSpc>
                  <a:spcPts val="1925"/>
                </a:lnSpc>
              </a:pPr>
              <a:endParaRPr/>
            </a:p>
          </p:txBody>
        </p:sp>
      </p:grpSp>
      <p:sp>
        <p:nvSpPr>
          <p:cNvPr id="6" name="Freeform 6"/>
          <p:cNvSpPr/>
          <p:nvPr/>
        </p:nvSpPr>
        <p:spPr>
          <a:xfrm rot="-7900054">
            <a:off x="6110369" y="2516361"/>
            <a:ext cx="1066177" cy="478811"/>
          </a:xfrm>
          <a:custGeom>
            <a:avLst/>
            <a:gdLst/>
            <a:ahLst/>
            <a:cxnLst/>
            <a:rect l="l" t="t" r="r" b="b"/>
            <a:pathLst>
              <a:path w="1066177" h="478811">
                <a:moveTo>
                  <a:pt x="0" y="0"/>
                </a:moveTo>
                <a:lnTo>
                  <a:pt x="1066177" y="0"/>
                </a:lnTo>
                <a:lnTo>
                  <a:pt x="1066177" y="478811"/>
                </a:lnTo>
                <a:lnTo>
                  <a:pt x="0" y="478811"/>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7" name="Freeform 7"/>
          <p:cNvSpPr/>
          <p:nvPr/>
        </p:nvSpPr>
        <p:spPr>
          <a:xfrm rot="-2700000">
            <a:off x="11946118" y="2516361"/>
            <a:ext cx="1066177" cy="478811"/>
          </a:xfrm>
          <a:custGeom>
            <a:avLst/>
            <a:gdLst/>
            <a:ahLst/>
            <a:cxnLst/>
            <a:rect l="l" t="t" r="r" b="b"/>
            <a:pathLst>
              <a:path w="1066177" h="478811">
                <a:moveTo>
                  <a:pt x="0" y="0"/>
                </a:moveTo>
                <a:lnTo>
                  <a:pt x="1066177" y="0"/>
                </a:lnTo>
                <a:lnTo>
                  <a:pt x="1066177" y="478811"/>
                </a:lnTo>
                <a:lnTo>
                  <a:pt x="0" y="478811"/>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8" name="Freeform 8"/>
          <p:cNvSpPr/>
          <p:nvPr/>
        </p:nvSpPr>
        <p:spPr>
          <a:xfrm rot="2280729">
            <a:off x="11753176" y="7312564"/>
            <a:ext cx="1066177" cy="478811"/>
          </a:xfrm>
          <a:custGeom>
            <a:avLst/>
            <a:gdLst/>
            <a:ahLst/>
            <a:cxnLst/>
            <a:rect l="l" t="t" r="r" b="b"/>
            <a:pathLst>
              <a:path w="1066177" h="478811">
                <a:moveTo>
                  <a:pt x="0" y="0"/>
                </a:moveTo>
                <a:lnTo>
                  <a:pt x="1066178" y="0"/>
                </a:lnTo>
                <a:lnTo>
                  <a:pt x="1066178" y="478811"/>
                </a:lnTo>
                <a:lnTo>
                  <a:pt x="0" y="478811"/>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9" name="Freeform 9"/>
          <p:cNvSpPr/>
          <p:nvPr/>
        </p:nvSpPr>
        <p:spPr>
          <a:xfrm rot="7866361">
            <a:off x="5890903" y="7319337"/>
            <a:ext cx="1066177" cy="478811"/>
          </a:xfrm>
          <a:custGeom>
            <a:avLst/>
            <a:gdLst/>
            <a:ahLst/>
            <a:cxnLst/>
            <a:rect l="l" t="t" r="r" b="b"/>
            <a:pathLst>
              <a:path w="1066177" h="478811">
                <a:moveTo>
                  <a:pt x="0" y="0"/>
                </a:moveTo>
                <a:lnTo>
                  <a:pt x="1066178" y="0"/>
                </a:lnTo>
                <a:lnTo>
                  <a:pt x="1066178" y="478811"/>
                </a:lnTo>
                <a:lnTo>
                  <a:pt x="0" y="478811"/>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10" name="Freeform 10"/>
          <p:cNvSpPr/>
          <p:nvPr/>
        </p:nvSpPr>
        <p:spPr>
          <a:xfrm>
            <a:off x="8878416" y="1628799"/>
            <a:ext cx="1352836" cy="1444777"/>
          </a:xfrm>
          <a:custGeom>
            <a:avLst/>
            <a:gdLst/>
            <a:ahLst/>
            <a:cxnLst/>
            <a:rect l="l" t="t" r="r" b="b"/>
            <a:pathLst>
              <a:path w="1352836" h="1444777">
                <a:moveTo>
                  <a:pt x="0" y="0"/>
                </a:moveTo>
                <a:lnTo>
                  <a:pt x="1352837" y="0"/>
                </a:lnTo>
                <a:lnTo>
                  <a:pt x="1352837" y="1444777"/>
                </a:lnTo>
                <a:lnTo>
                  <a:pt x="0" y="1444777"/>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11" name="TextBox 11"/>
          <p:cNvSpPr txBox="1"/>
          <p:nvPr/>
        </p:nvSpPr>
        <p:spPr>
          <a:xfrm>
            <a:off x="6815929" y="3484245"/>
            <a:ext cx="5470336" cy="3461385"/>
          </a:xfrm>
          <a:prstGeom prst="rect">
            <a:avLst/>
          </a:prstGeom>
        </p:spPr>
        <p:txBody>
          <a:bodyPr lIns="0" tIns="0" rIns="0" bIns="0" rtlCol="0" anchor="t">
            <a:spAutoFit/>
          </a:bodyPr>
          <a:lstStyle/>
          <a:p>
            <a:pPr algn="ctr">
              <a:lnSpc>
                <a:spcPts val="6720"/>
              </a:lnSpc>
            </a:pPr>
            <a:r>
              <a:rPr lang="en-US" sz="7000" spc="-574">
                <a:solidFill>
                  <a:srgbClr val="3A855D"/>
                </a:solidFill>
                <a:latin typeface="Public Sans"/>
                <a:ea typeface="Public Sans"/>
                <a:cs typeface="Public Sans"/>
                <a:sym typeface="Public Sans"/>
              </a:rPr>
              <a:t>Пути решения проблем и перспективы развития</a:t>
            </a:r>
          </a:p>
        </p:txBody>
      </p:sp>
      <p:sp>
        <p:nvSpPr>
          <p:cNvPr id="12" name="Freeform 12"/>
          <p:cNvSpPr/>
          <p:nvPr/>
        </p:nvSpPr>
        <p:spPr>
          <a:xfrm>
            <a:off x="8116502" y="7310351"/>
            <a:ext cx="2439559" cy="496783"/>
          </a:xfrm>
          <a:custGeom>
            <a:avLst/>
            <a:gdLst/>
            <a:ahLst/>
            <a:cxnLst/>
            <a:rect l="l" t="t" r="r" b="b"/>
            <a:pathLst>
              <a:path w="2439559" h="496783">
                <a:moveTo>
                  <a:pt x="0" y="0"/>
                </a:moveTo>
                <a:lnTo>
                  <a:pt x="2439559" y="0"/>
                </a:lnTo>
                <a:lnTo>
                  <a:pt x="2439559" y="496783"/>
                </a:lnTo>
                <a:lnTo>
                  <a:pt x="0" y="496783"/>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p:spPr>
      </p:sp>
      <p:sp>
        <p:nvSpPr>
          <p:cNvPr id="13" name="TextBox 13"/>
          <p:cNvSpPr txBox="1"/>
          <p:nvPr/>
        </p:nvSpPr>
        <p:spPr>
          <a:xfrm>
            <a:off x="1917620" y="1296432"/>
            <a:ext cx="3264626" cy="664734"/>
          </a:xfrm>
          <a:prstGeom prst="rect">
            <a:avLst/>
          </a:prstGeom>
        </p:spPr>
        <p:txBody>
          <a:bodyPr lIns="0" tIns="0" rIns="0" bIns="0" rtlCol="0" anchor="t">
            <a:spAutoFit/>
          </a:bodyPr>
          <a:lstStyle/>
          <a:p>
            <a:pPr marL="0" lvl="0" indent="0">
              <a:lnSpc>
                <a:spcPts val="2700"/>
              </a:lnSpc>
              <a:spcBef>
                <a:spcPct val="0"/>
              </a:spcBef>
            </a:pPr>
            <a:r>
              <a:rPr lang="en-US" sz="2000" b="1" spc="120" dirty="0" err="1">
                <a:solidFill>
                  <a:srgbClr val="F1F0EC"/>
                </a:solidFill>
                <a:latin typeface="Public Sans Medium"/>
                <a:ea typeface="Public Sans Medium"/>
                <a:cs typeface="Public Sans Medium"/>
                <a:sym typeface="Public Sans Medium"/>
              </a:rPr>
              <a:t>Улучшение</a:t>
            </a:r>
            <a:r>
              <a:rPr lang="en-US" sz="2000" b="1" spc="120" dirty="0">
                <a:solidFill>
                  <a:srgbClr val="F1F0EC"/>
                </a:solidFill>
                <a:latin typeface="Public Sans Medium"/>
                <a:ea typeface="Public Sans Medium"/>
                <a:cs typeface="Public Sans Medium"/>
                <a:sym typeface="Public Sans Medium"/>
              </a:rPr>
              <a:t> </a:t>
            </a:r>
            <a:r>
              <a:rPr lang="en-US" sz="2000" b="1" spc="120" dirty="0" err="1">
                <a:solidFill>
                  <a:srgbClr val="F1F0EC"/>
                </a:solidFill>
                <a:latin typeface="Public Sans Medium"/>
                <a:ea typeface="Public Sans Medium"/>
                <a:cs typeface="Public Sans Medium"/>
                <a:sym typeface="Public Sans Medium"/>
              </a:rPr>
              <a:t>качества</a:t>
            </a:r>
            <a:r>
              <a:rPr lang="en-US" sz="2000" b="1" spc="120" dirty="0">
                <a:solidFill>
                  <a:srgbClr val="F1F0EC"/>
                </a:solidFill>
                <a:latin typeface="Public Sans Medium"/>
                <a:ea typeface="Public Sans Medium"/>
                <a:cs typeface="Public Sans Medium"/>
                <a:sym typeface="Public Sans Medium"/>
              </a:rPr>
              <a:t> </a:t>
            </a:r>
            <a:r>
              <a:rPr lang="en-US" sz="2000" b="1" spc="120" dirty="0" err="1">
                <a:solidFill>
                  <a:srgbClr val="F1F0EC"/>
                </a:solidFill>
                <a:latin typeface="Public Sans Medium"/>
                <a:ea typeface="Public Sans Medium"/>
                <a:cs typeface="Public Sans Medium"/>
                <a:sym typeface="Public Sans Medium"/>
              </a:rPr>
              <a:t>услуг</a:t>
            </a:r>
            <a:endParaRPr lang="en-US" sz="2000" b="1" spc="120" dirty="0">
              <a:solidFill>
                <a:srgbClr val="F1F0EC"/>
              </a:solidFill>
              <a:latin typeface="Public Sans Medium"/>
              <a:ea typeface="Public Sans Medium"/>
              <a:cs typeface="Public Sans Medium"/>
              <a:sym typeface="Public Sans Medium"/>
            </a:endParaRPr>
          </a:p>
        </p:txBody>
      </p:sp>
      <p:sp>
        <p:nvSpPr>
          <p:cNvPr id="14" name="TextBox 14"/>
          <p:cNvSpPr txBox="1"/>
          <p:nvPr/>
        </p:nvSpPr>
        <p:spPr>
          <a:xfrm>
            <a:off x="1814322" y="675300"/>
            <a:ext cx="1153688" cy="657226"/>
          </a:xfrm>
          <a:prstGeom prst="rect">
            <a:avLst/>
          </a:prstGeom>
        </p:spPr>
        <p:txBody>
          <a:bodyPr lIns="0" tIns="0" rIns="0" bIns="0" rtlCol="0" anchor="t">
            <a:spAutoFit/>
          </a:bodyPr>
          <a:lstStyle/>
          <a:p>
            <a:pPr algn="ctr">
              <a:lnSpc>
                <a:spcPts val="4800"/>
              </a:lnSpc>
            </a:pPr>
            <a:r>
              <a:rPr lang="en-US" sz="5000" spc="-410" dirty="0">
                <a:solidFill>
                  <a:srgbClr val="F1F0EC"/>
                </a:solidFill>
                <a:latin typeface="Public Sans"/>
                <a:ea typeface="Public Sans"/>
                <a:cs typeface="Public Sans"/>
                <a:sym typeface="Public Sans"/>
              </a:rPr>
              <a:t>01.</a:t>
            </a:r>
          </a:p>
        </p:txBody>
      </p:sp>
      <p:grpSp>
        <p:nvGrpSpPr>
          <p:cNvPr id="15" name="Group 15"/>
          <p:cNvGrpSpPr/>
          <p:nvPr/>
        </p:nvGrpSpPr>
        <p:grpSpPr>
          <a:xfrm>
            <a:off x="1814322" y="3037682"/>
            <a:ext cx="3444462" cy="1671950"/>
            <a:chOff x="0" y="0"/>
            <a:chExt cx="964713" cy="468274"/>
          </a:xfrm>
        </p:grpSpPr>
        <p:sp>
          <p:nvSpPr>
            <p:cNvPr id="16" name="Freeform 16"/>
            <p:cNvSpPr/>
            <p:nvPr/>
          </p:nvSpPr>
          <p:spPr>
            <a:xfrm>
              <a:off x="0" y="0"/>
              <a:ext cx="964713" cy="468274"/>
            </a:xfrm>
            <a:custGeom>
              <a:avLst/>
              <a:gdLst/>
              <a:ahLst/>
              <a:cxnLst/>
              <a:rect l="l" t="t" r="r" b="b"/>
              <a:pathLst>
                <a:path w="964713" h="468274">
                  <a:moveTo>
                    <a:pt x="33715" y="0"/>
                  </a:moveTo>
                  <a:lnTo>
                    <a:pt x="930999" y="0"/>
                  </a:lnTo>
                  <a:cubicBezTo>
                    <a:pt x="949619" y="0"/>
                    <a:pt x="964713" y="15095"/>
                    <a:pt x="964713" y="33715"/>
                  </a:cubicBezTo>
                  <a:lnTo>
                    <a:pt x="964713" y="434560"/>
                  </a:lnTo>
                  <a:cubicBezTo>
                    <a:pt x="964713" y="453180"/>
                    <a:pt x="949619" y="468274"/>
                    <a:pt x="930999" y="468274"/>
                  </a:cubicBezTo>
                  <a:lnTo>
                    <a:pt x="33715" y="468274"/>
                  </a:lnTo>
                  <a:cubicBezTo>
                    <a:pt x="15095" y="468274"/>
                    <a:pt x="0" y="453180"/>
                    <a:pt x="0" y="434560"/>
                  </a:cubicBezTo>
                  <a:lnTo>
                    <a:pt x="0" y="33715"/>
                  </a:lnTo>
                  <a:cubicBezTo>
                    <a:pt x="0" y="15095"/>
                    <a:pt x="15095" y="0"/>
                    <a:pt x="33715" y="0"/>
                  </a:cubicBezTo>
                  <a:close/>
                </a:path>
              </a:pathLst>
            </a:custGeom>
            <a:solidFill>
              <a:srgbClr val="3A855D"/>
            </a:solidFill>
          </p:spPr>
        </p:sp>
        <p:sp>
          <p:nvSpPr>
            <p:cNvPr id="17" name="TextBox 17"/>
            <p:cNvSpPr txBox="1"/>
            <p:nvPr/>
          </p:nvSpPr>
          <p:spPr>
            <a:xfrm>
              <a:off x="0" y="85725"/>
              <a:ext cx="964713" cy="382549"/>
            </a:xfrm>
            <a:prstGeom prst="rect">
              <a:avLst/>
            </a:prstGeom>
          </p:spPr>
          <p:txBody>
            <a:bodyPr lIns="50800" tIns="50800" rIns="50800" bIns="50800" rtlCol="0" anchor="ctr"/>
            <a:lstStyle/>
            <a:p>
              <a:pPr algn="ctr">
                <a:lnSpc>
                  <a:spcPts val="1925"/>
                </a:lnSpc>
              </a:pPr>
              <a:endParaRPr/>
            </a:p>
          </p:txBody>
        </p:sp>
      </p:grpSp>
      <p:sp>
        <p:nvSpPr>
          <p:cNvPr id="18" name="TextBox 18"/>
          <p:cNvSpPr txBox="1"/>
          <p:nvPr/>
        </p:nvSpPr>
        <p:spPr>
          <a:xfrm>
            <a:off x="1917620" y="3626607"/>
            <a:ext cx="3028015" cy="1010982"/>
          </a:xfrm>
          <a:prstGeom prst="rect">
            <a:avLst/>
          </a:prstGeom>
        </p:spPr>
        <p:txBody>
          <a:bodyPr lIns="0" tIns="0" rIns="0" bIns="0" rtlCol="0" anchor="t">
            <a:spAutoFit/>
          </a:bodyPr>
          <a:lstStyle/>
          <a:p>
            <a:pPr marL="0" lvl="0" indent="0">
              <a:lnSpc>
                <a:spcPts val="2699"/>
              </a:lnSpc>
              <a:spcBef>
                <a:spcPct val="0"/>
              </a:spcBef>
            </a:pPr>
            <a:r>
              <a:rPr lang="en-US" sz="1999" b="1" spc="119" dirty="0" err="1">
                <a:solidFill>
                  <a:srgbClr val="F1F0EC"/>
                </a:solidFill>
                <a:latin typeface="Public Sans Medium"/>
                <a:ea typeface="Public Sans Medium"/>
                <a:cs typeface="Public Sans Medium"/>
                <a:sym typeface="Public Sans Medium"/>
              </a:rPr>
              <a:t>Развитие</a:t>
            </a:r>
            <a:r>
              <a:rPr lang="en-US" sz="1999" b="1" spc="119" dirty="0">
                <a:solidFill>
                  <a:srgbClr val="F1F0EC"/>
                </a:solidFill>
                <a:latin typeface="Public Sans Medium"/>
                <a:ea typeface="Public Sans Medium"/>
                <a:cs typeface="Public Sans Medium"/>
                <a:sym typeface="Public Sans Medium"/>
              </a:rPr>
              <a:t> </a:t>
            </a:r>
            <a:r>
              <a:rPr lang="en-US" sz="1999" b="1" spc="119" dirty="0" err="1">
                <a:solidFill>
                  <a:srgbClr val="F1F0EC"/>
                </a:solidFill>
                <a:latin typeface="Public Sans Medium"/>
                <a:ea typeface="Public Sans Medium"/>
                <a:cs typeface="Public Sans Medium"/>
                <a:sym typeface="Public Sans Medium"/>
              </a:rPr>
              <a:t>логистической</a:t>
            </a:r>
            <a:r>
              <a:rPr lang="en-US" sz="1999" b="1" spc="119" dirty="0">
                <a:solidFill>
                  <a:srgbClr val="F1F0EC"/>
                </a:solidFill>
                <a:latin typeface="Public Sans Medium"/>
                <a:ea typeface="Public Sans Medium"/>
                <a:cs typeface="Public Sans Medium"/>
                <a:sym typeface="Public Sans Medium"/>
              </a:rPr>
              <a:t> </a:t>
            </a:r>
            <a:r>
              <a:rPr lang="en-US" sz="1999" b="1" spc="119" dirty="0" err="1">
                <a:solidFill>
                  <a:srgbClr val="F1F0EC"/>
                </a:solidFill>
                <a:latin typeface="Public Sans Medium"/>
                <a:ea typeface="Public Sans Medium"/>
                <a:cs typeface="Public Sans Medium"/>
                <a:sym typeface="Public Sans Medium"/>
              </a:rPr>
              <a:t>инфраструктуры</a:t>
            </a:r>
            <a:endParaRPr lang="en-US" sz="1999" b="1" spc="119" dirty="0">
              <a:solidFill>
                <a:srgbClr val="F1F0EC"/>
              </a:solidFill>
              <a:latin typeface="Public Sans Medium"/>
              <a:ea typeface="Public Sans Medium"/>
              <a:cs typeface="Public Sans Medium"/>
              <a:sym typeface="Public Sans Medium"/>
            </a:endParaRPr>
          </a:p>
        </p:txBody>
      </p:sp>
      <p:sp>
        <p:nvSpPr>
          <p:cNvPr id="19" name="TextBox 19"/>
          <p:cNvSpPr txBox="1"/>
          <p:nvPr/>
        </p:nvSpPr>
        <p:spPr>
          <a:xfrm>
            <a:off x="1814322" y="3156570"/>
            <a:ext cx="1153688" cy="657226"/>
          </a:xfrm>
          <a:prstGeom prst="rect">
            <a:avLst/>
          </a:prstGeom>
        </p:spPr>
        <p:txBody>
          <a:bodyPr lIns="0" tIns="0" rIns="0" bIns="0" rtlCol="0" anchor="t">
            <a:spAutoFit/>
          </a:bodyPr>
          <a:lstStyle/>
          <a:p>
            <a:pPr algn="ctr">
              <a:lnSpc>
                <a:spcPts val="4800"/>
              </a:lnSpc>
            </a:pPr>
            <a:r>
              <a:rPr lang="en-US" sz="5000" spc="-410" dirty="0">
                <a:solidFill>
                  <a:srgbClr val="F1F0EC"/>
                </a:solidFill>
                <a:latin typeface="Public Sans"/>
                <a:ea typeface="Public Sans"/>
                <a:cs typeface="Public Sans"/>
                <a:sym typeface="Public Sans"/>
              </a:rPr>
              <a:t>02.</a:t>
            </a:r>
          </a:p>
        </p:txBody>
      </p:sp>
      <p:grpSp>
        <p:nvGrpSpPr>
          <p:cNvPr id="20" name="Group 20"/>
          <p:cNvGrpSpPr/>
          <p:nvPr/>
        </p:nvGrpSpPr>
        <p:grpSpPr>
          <a:xfrm>
            <a:off x="1814322" y="5573129"/>
            <a:ext cx="3444462" cy="1671950"/>
            <a:chOff x="0" y="0"/>
            <a:chExt cx="964713" cy="468274"/>
          </a:xfrm>
        </p:grpSpPr>
        <p:sp>
          <p:nvSpPr>
            <p:cNvPr id="21" name="Freeform 21"/>
            <p:cNvSpPr/>
            <p:nvPr/>
          </p:nvSpPr>
          <p:spPr>
            <a:xfrm>
              <a:off x="0" y="0"/>
              <a:ext cx="964713" cy="468274"/>
            </a:xfrm>
            <a:custGeom>
              <a:avLst/>
              <a:gdLst/>
              <a:ahLst/>
              <a:cxnLst/>
              <a:rect l="l" t="t" r="r" b="b"/>
              <a:pathLst>
                <a:path w="964713" h="468274">
                  <a:moveTo>
                    <a:pt x="33715" y="0"/>
                  </a:moveTo>
                  <a:lnTo>
                    <a:pt x="930999" y="0"/>
                  </a:lnTo>
                  <a:cubicBezTo>
                    <a:pt x="949619" y="0"/>
                    <a:pt x="964713" y="15095"/>
                    <a:pt x="964713" y="33715"/>
                  </a:cubicBezTo>
                  <a:lnTo>
                    <a:pt x="964713" y="434560"/>
                  </a:lnTo>
                  <a:cubicBezTo>
                    <a:pt x="964713" y="453180"/>
                    <a:pt x="949619" y="468274"/>
                    <a:pt x="930999" y="468274"/>
                  </a:cubicBezTo>
                  <a:lnTo>
                    <a:pt x="33715" y="468274"/>
                  </a:lnTo>
                  <a:cubicBezTo>
                    <a:pt x="15095" y="468274"/>
                    <a:pt x="0" y="453180"/>
                    <a:pt x="0" y="434560"/>
                  </a:cubicBezTo>
                  <a:lnTo>
                    <a:pt x="0" y="33715"/>
                  </a:lnTo>
                  <a:cubicBezTo>
                    <a:pt x="0" y="15095"/>
                    <a:pt x="15095" y="0"/>
                    <a:pt x="33715" y="0"/>
                  </a:cubicBezTo>
                  <a:close/>
                </a:path>
              </a:pathLst>
            </a:custGeom>
            <a:solidFill>
              <a:srgbClr val="3A855D"/>
            </a:solidFill>
          </p:spPr>
        </p:sp>
        <p:sp>
          <p:nvSpPr>
            <p:cNvPr id="22" name="TextBox 22"/>
            <p:cNvSpPr txBox="1"/>
            <p:nvPr/>
          </p:nvSpPr>
          <p:spPr>
            <a:xfrm>
              <a:off x="0" y="85725"/>
              <a:ext cx="964713" cy="382549"/>
            </a:xfrm>
            <a:prstGeom prst="rect">
              <a:avLst/>
            </a:prstGeom>
          </p:spPr>
          <p:txBody>
            <a:bodyPr lIns="50800" tIns="50800" rIns="50800" bIns="50800" rtlCol="0" anchor="ctr"/>
            <a:lstStyle/>
            <a:p>
              <a:pPr algn="ctr">
                <a:lnSpc>
                  <a:spcPts val="1925"/>
                </a:lnSpc>
              </a:pPr>
              <a:endParaRPr/>
            </a:p>
          </p:txBody>
        </p:sp>
      </p:grpSp>
      <p:sp>
        <p:nvSpPr>
          <p:cNvPr id="23" name="TextBox 23"/>
          <p:cNvSpPr txBox="1"/>
          <p:nvPr/>
        </p:nvSpPr>
        <p:spPr>
          <a:xfrm>
            <a:off x="1917620" y="6162054"/>
            <a:ext cx="3028015" cy="1010982"/>
          </a:xfrm>
          <a:prstGeom prst="rect">
            <a:avLst/>
          </a:prstGeom>
        </p:spPr>
        <p:txBody>
          <a:bodyPr lIns="0" tIns="0" rIns="0" bIns="0" rtlCol="0" anchor="t">
            <a:spAutoFit/>
          </a:bodyPr>
          <a:lstStyle/>
          <a:p>
            <a:pPr marL="0" lvl="0" indent="0">
              <a:lnSpc>
                <a:spcPts val="2699"/>
              </a:lnSpc>
              <a:spcBef>
                <a:spcPct val="0"/>
              </a:spcBef>
            </a:pPr>
            <a:r>
              <a:rPr lang="en-US" sz="1999" b="1" spc="119" dirty="0" err="1">
                <a:solidFill>
                  <a:srgbClr val="F1F0EC"/>
                </a:solidFill>
                <a:latin typeface="Public Sans Medium"/>
                <a:ea typeface="Public Sans Medium"/>
                <a:cs typeface="Public Sans Medium"/>
                <a:sym typeface="Public Sans Medium"/>
              </a:rPr>
              <a:t>Увеличение</a:t>
            </a:r>
            <a:r>
              <a:rPr lang="en-US" sz="1999" b="1" spc="119" dirty="0">
                <a:solidFill>
                  <a:srgbClr val="F1F0EC"/>
                </a:solidFill>
                <a:latin typeface="Public Sans Medium"/>
                <a:ea typeface="Public Sans Medium"/>
                <a:cs typeface="Public Sans Medium"/>
                <a:sym typeface="Public Sans Medium"/>
              </a:rPr>
              <a:t> </a:t>
            </a:r>
            <a:r>
              <a:rPr lang="en-US" sz="1999" b="1" spc="119" dirty="0" err="1">
                <a:solidFill>
                  <a:srgbClr val="F1F0EC"/>
                </a:solidFill>
                <a:latin typeface="Public Sans Medium"/>
                <a:ea typeface="Public Sans Medium"/>
                <a:cs typeface="Public Sans Medium"/>
                <a:sym typeface="Public Sans Medium"/>
              </a:rPr>
              <a:t>финансирования</a:t>
            </a:r>
            <a:r>
              <a:rPr lang="en-US" sz="1999" b="1" spc="119" dirty="0">
                <a:solidFill>
                  <a:srgbClr val="F1F0EC"/>
                </a:solidFill>
                <a:latin typeface="Public Sans Medium"/>
                <a:ea typeface="Public Sans Medium"/>
                <a:cs typeface="Public Sans Medium"/>
                <a:sym typeface="Public Sans Medium"/>
              </a:rPr>
              <a:t> </a:t>
            </a:r>
            <a:r>
              <a:rPr lang="en-US" sz="1999" b="1" spc="119" dirty="0" err="1">
                <a:solidFill>
                  <a:srgbClr val="F1F0EC"/>
                </a:solidFill>
                <a:latin typeface="Public Sans Medium"/>
                <a:ea typeface="Public Sans Medium"/>
                <a:cs typeface="Public Sans Medium"/>
                <a:sym typeface="Public Sans Medium"/>
              </a:rPr>
              <a:t>сферы</a:t>
            </a:r>
            <a:r>
              <a:rPr lang="en-US" sz="1999" b="1" spc="119" dirty="0">
                <a:solidFill>
                  <a:srgbClr val="F1F0EC"/>
                </a:solidFill>
                <a:latin typeface="Public Sans Medium"/>
                <a:ea typeface="Public Sans Medium"/>
                <a:cs typeface="Public Sans Medium"/>
                <a:sym typeface="Public Sans Medium"/>
              </a:rPr>
              <a:t> </a:t>
            </a:r>
            <a:r>
              <a:rPr lang="en-US" sz="1999" b="1" spc="119" dirty="0" err="1">
                <a:solidFill>
                  <a:srgbClr val="F1F0EC"/>
                </a:solidFill>
                <a:latin typeface="Public Sans Medium"/>
                <a:ea typeface="Public Sans Medium"/>
                <a:cs typeface="Public Sans Medium"/>
                <a:sym typeface="Public Sans Medium"/>
              </a:rPr>
              <a:t>услуг</a:t>
            </a:r>
            <a:endParaRPr lang="en-US" sz="1999" b="1" spc="119" dirty="0">
              <a:solidFill>
                <a:srgbClr val="F1F0EC"/>
              </a:solidFill>
              <a:latin typeface="Public Sans Medium"/>
              <a:ea typeface="Public Sans Medium"/>
              <a:cs typeface="Public Sans Medium"/>
              <a:sym typeface="Public Sans Medium"/>
            </a:endParaRPr>
          </a:p>
        </p:txBody>
      </p:sp>
      <p:sp>
        <p:nvSpPr>
          <p:cNvPr id="24" name="TextBox 24"/>
          <p:cNvSpPr txBox="1"/>
          <p:nvPr/>
        </p:nvSpPr>
        <p:spPr>
          <a:xfrm>
            <a:off x="1814322" y="5680403"/>
            <a:ext cx="1153688" cy="657226"/>
          </a:xfrm>
          <a:prstGeom prst="rect">
            <a:avLst/>
          </a:prstGeom>
        </p:spPr>
        <p:txBody>
          <a:bodyPr lIns="0" tIns="0" rIns="0" bIns="0" rtlCol="0" anchor="t">
            <a:spAutoFit/>
          </a:bodyPr>
          <a:lstStyle/>
          <a:p>
            <a:pPr algn="ctr">
              <a:lnSpc>
                <a:spcPts val="4800"/>
              </a:lnSpc>
            </a:pPr>
            <a:r>
              <a:rPr lang="en-US" sz="5000" spc="-410" dirty="0">
                <a:solidFill>
                  <a:srgbClr val="F1F0EC"/>
                </a:solidFill>
                <a:latin typeface="Public Sans"/>
                <a:ea typeface="Public Sans"/>
                <a:cs typeface="Public Sans"/>
                <a:sym typeface="Public Sans"/>
              </a:rPr>
              <a:t>03.</a:t>
            </a:r>
          </a:p>
        </p:txBody>
      </p:sp>
      <p:grpSp>
        <p:nvGrpSpPr>
          <p:cNvPr id="25" name="Group 25"/>
          <p:cNvGrpSpPr/>
          <p:nvPr/>
        </p:nvGrpSpPr>
        <p:grpSpPr>
          <a:xfrm>
            <a:off x="1814322" y="8108575"/>
            <a:ext cx="3444462" cy="1671950"/>
            <a:chOff x="0" y="0"/>
            <a:chExt cx="964713" cy="468274"/>
          </a:xfrm>
        </p:grpSpPr>
        <p:sp>
          <p:nvSpPr>
            <p:cNvPr id="26" name="Freeform 26"/>
            <p:cNvSpPr/>
            <p:nvPr/>
          </p:nvSpPr>
          <p:spPr>
            <a:xfrm>
              <a:off x="0" y="0"/>
              <a:ext cx="964713" cy="468274"/>
            </a:xfrm>
            <a:custGeom>
              <a:avLst/>
              <a:gdLst/>
              <a:ahLst/>
              <a:cxnLst/>
              <a:rect l="l" t="t" r="r" b="b"/>
              <a:pathLst>
                <a:path w="964713" h="468274">
                  <a:moveTo>
                    <a:pt x="33715" y="0"/>
                  </a:moveTo>
                  <a:lnTo>
                    <a:pt x="930999" y="0"/>
                  </a:lnTo>
                  <a:cubicBezTo>
                    <a:pt x="949619" y="0"/>
                    <a:pt x="964713" y="15095"/>
                    <a:pt x="964713" y="33715"/>
                  </a:cubicBezTo>
                  <a:lnTo>
                    <a:pt x="964713" y="434560"/>
                  </a:lnTo>
                  <a:cubicBezTo>
                    <a:pt x="964713" y="453180"/>
                    <a:pt x="949619" y="468274"/>
                    <a:pt x="930999" y="468274"/>
                  </a:cubicBezTo>
                  <a:lnTo>
                    <a:pt x="33715" y="468274"/>
                  </a:lnTo>
                  <a:cubicBezTo>
                    <a:pt x="15095" y="468274"/>
                    <a:pt x="0" y="453180"/>
                    <a:pt x="0" y="434560"/>
                  </a:cubicBezTo>
                  <a:lnTo>
                    <a:pt x="0" y="33715"/>
                  </a:lnTo>
                  <a:cubicBezTo>
                    <a:pt x="0" y="15095"/>
                    <a:pt x="15095" y="0"/>
                    <a:pt x="33715" y="0"/>
                  </a:cubicBezTo>
                  <a:close/>
                </a:path>
              </a:pathLst>
            </a:custGeom>
            <a:solidFill>
              <a:srgbClr val="3A855D"/>
            </a:solidFill>
          </p:spPr>
        </p:sp>
        <p:sp>
          <p:nvSpPr>
            <p:cNvPr id="27" name="TextBox 27"/>
            <p:cNvSpPr txBox="1"/>
            <p:nvPr/>
          </p:nvSpPr>
          <p:spPr>
            <a:xfrm>
              <a:off x="0" y="85725"/>
              <a:ext cx="964713" cy="382549"/>
            </a:xfrm>
            <a:prstGeom prst="rect">
              <a:avLst/>
            </a:prstGeom>
          </p:spPr>
          <p:txBody>
            <a:bodyPr lIns="50800" tIns="50800" rIns="50800" bIns="50800" rtlCol="0" anchor="ctr"/>
            <a:lstStyle/>
            <a:p>
              <a:pPr algn="ctr">
                <a:lnSpc>
                  <a:spcPts val="1925"/>
                </a:lnSpc>
              </a:pPr>
              <a:endParaRPr/>
            </a:p>
          </p:txBody>
        </p:sp>
      </p:grpSp>
      <p:sp>
        <p:nvSpPr>
          <p:cNvPr id="28" name="TextBox 28"/>
          <p:cNvSpPr txBox="1"/>
          <p:nvPr/>
        </p:nvSpPr>
        <p:spPr>
          <a:xfrm>
            <a:off x="1917620" y="8687975"/>
            <a:ext cx="3264626" cy="1038225"/>
          </a:xfrm>
          <a:prstGeom prst="rect">
            <a:avLst/>
          </a:prstGeom>
        </p:spPr>
        <p:txBody>
          <a:bodyPr lIns="0" tIns="0" rIns="0" bIns="0" rtlCol="0" anchor="t">
            <a:spAutoFit/>
          </a:bodyPr>
          <a:lstStyle/>
          <a:p>
            <a:pPr marL="0" lvl="0" indent="0">
              <a:lnSpc>
                <a:spcPts val="2700"/>
              </a:lnSpc>
              <a:spcBef>
                <a:spcPct val="0"/>
              </a:spcBef>
            </a:pPr>
            <a:r>
              <a:rPr lang="en-US" sz="2000" b="1" spc="120" dirty="0" err="1">
                <a:solidFill>
                  <a:srgbClr val="F1F0EC"/>
                </a:solidFill>
                <a:latin typeface="Public Sans Medium"/>
                <a:ea typeface="Public Sans Medium"/>
                <a:cs typeface="Public Sans Medium"/>
                <a:sym typeface="Public Sans Medium"/>
              </a:rPr>
              <a:t>Создание</a:t>
            </a:r>
            <a:r>
              <a:rPr lang="en-US" sz="2000" b="1" spc="120" dirty="0">
                <a:solidFill>
                  <a:srgbClr val="F1F0EC"/>
                </a:solidFill>
                <a:latin typeface="Public Sans Medium"/>
                <a:ea typeface="Public Sans Medium"/>
                <a:cs typeface="Public Sans Medium"/>
                <a:sym typeface="Public Sans Medium"/>
              </a:rPr>
              <a:t> </a:t>
            </a:r>
            <a:r>
              <a:rPr lang="en-US" sz="2000" b="1" spc="120" dirty="0" err="1">
                <a:solidFill>
                  <a:srgbClr val="F1F0EC"/>
                </a:solidFill>
                <a:latin typeface="Public Sans Medium"/>
                <a:ea typeface="Public Sans Medium"/>
                <a:cs typeface="Public Sans Medium"/>
                <a:sym typeface="Public Sans Medium"/>
              </a:rPr>
              <a:t>комплексной</a:t>
            </a:r>
            <a:r>
              <a:rPr lang="en-US" sz="2000" b="1" spc="120" dirty="0">
                <a:solidFill>
                  <a:srgbClr val="F1F0EC"/>
                </a:solidFill>
                <a:latin typeface="Public Sans Medium"/>
                <a:ea typeface="Public Sans Medium"/>
                <a:cs typeface="Public Sans Medium"/>
                <a:sym typeface="Public Sans Medium"/>
              </a:rPr>
              <a:t> </a:t>
            </a:r>
            <a:r>
              <a:rPr lang="en-US" sz="2000" b="1" spc="120" dirty="0" err="1">
                <a:solidFill>
                  <a:srgbClr val="F1F0EC"/>
                </a:solidFill>
                <a:latin typeface="Public Sans Medium"/>
                <a:ea typeface="Public Sans Medium"/>
                <a:cs typeface="Public Sans Medium"/>
                <a:sym typeface="Public Sans Medium"/>
              </a:rPr>
              <a:t>стратегии</a:t>
            </a:r>
            <a:r>
              <a:rPr lang="en-US" sz="2000" b="1" spc="120" dirty="0">
                <a:solidFill>
                  <a:srgbClr val="F1F0EC"/>
                </a:solidFill>
                <a:latin typeface="Public Sans Medium"/>
                <a:ea typeface="Public Sans Medium"/>
                <a:cs typeface="Public Sans Medium"/>
                <a:sym typeface="Public Sans Medium"/>
              </a:rPr>
              <a:t> </a:t>
            </a:r>
            <a:r>
              <a:rPr lang="en-US" sz="2000" b="1" spc="120" dirty="0" err="1">
                <a:solidFill>
                  <a:srgbClr val="F1F0EC"/>
                </a:solidFill>
                <a:latin typeface="Public Sans Medium"/>
                <a:ea typeface="Public Sans Medium"/>
                <a:cs typeface="Public Sans Medium"/>
                <a:sym typeface="Public Sans Medium"/>
              </a:rPr>
              <a:t>для</a:t>
            </a:r>
            <a:r>
              <a:rPr lang="en-US" sz="2000" b="1" spc="120" dirty="0">
                <a:solidFill>
                  <a:srgbClr val="F1F0EC"/>
                </a:solidFill>
                <a:latin typeface="Public Sans Medium"/>
                <a:ea typeface="Public Sans Medium"/>
                <a:cs typeface="Public Sans Medium"/>
                <a:sym typeface="Public Sans Medium"/>
              </a:rPr>
              <a:t> </a:t>
            </a:r>
            <a:r>
              <a:rPr lang="en-US" sz="2000" b="1" spc="120" dirty="0" err="1">
                <a:solidFill>
                  <a:srgbClr val="F1F0EC"/>
                </a:solidFill>
                <a:latin typeface="Public Sans Medium"/>
                <a:ea typeface="Public Sans Medium"/>
                <a:cs typeface="Public Sans Medium"/>
                <a:sym typeface="Public Sans Medium"/>
              </a:rPr>
              <a:t>развития</a:t>
            </a:r>
            <a:r>
              <a:rPr lang="en-US" sz="2000" b="1" spc="120" dirty="0">
                <a:solidFill>
                  <a:srgbClr val="F1F0EC"/>
                </a:solidFill>
                <a:latin typeface="Public Sans Medium"/>
                <a:ea typeface="Public Sans Medium"/>
                <a:cs typeface="Public Sans Medium"/>
                <a:sym typeface="Public Sans Medium"/>
              </a:rPr>
              <a:t> </a:t>
            </a:r>
            <a:r>
              <a:rPr lang="en-US" sz="2000" b="1" spc="120" dirty="0" err="1">
                <a:solidFill>
                  <a:srgbClr val="F1F0EC"/>
                </a:solidFill>
                <a:latin typeface="Public Sans Medium"/>
                <a:ea typeface="Public Sans Medium"/>
                <a:cs typeface="Public Sans Medium"/>
                <a:sym typeface="Public Sans Medium"/>
              </a:rPr>
              <a:t>туризма</a:t>
            </a:r>
            <a:endParaRPr lang="en-US" sz="2000" b="1" spc="120" dirty="0">
              <a:solidFill>
                <a:srgbClr val="F1F0EC"/>
              </a:solidFill>
              <a:latin typeface="Public Sans Medium"/>
              <a:ea typeface="Public Sans Medium"/>
              <a:cs typeface="Public Sans Medium"/>
              <a:sym typeface="Public Sans Medium"/>
            </a:endParaRPr>
          </a:p>
        </p:txBody>
      </p:sp>
      <p:sp>
        <p:nvSpPr>
          <p:cNvPr id="29" name="TextBox 29"/>
          <p:cNvSpPr txBox="1"/>
          <p:nvPr/>
        </p:nvSpPr>
        <p:spPr>
          <a:xfrm>
            <a:off x="1814322" y="8232999"/>
            <a:ext cx="1153688" cy="657226"/>
          </a:xfrm>
          <a:prstGeom prst="rect">
            <a:avLst/>
          </a:prstGeom>
        </p:spPr>
        <p:txBody>
          <a:bodyPr lIns="0" tIns="0" rIns="0" bIns="0" rtlCol="0" anchor="t">
            <a:spAutoFit/>
          </a:bodyPr>
          <a:lstStyle/>
          <a:p>
            <a:pPr algn="ctr">
              <a:lnSpc>
                <a:spcPts val="4800"/>
              </a:lnSpc>
            </a:pPr>
            <a:r>
              <a:rPr lang="en-US" sz="5000" spc="-410" dirty="0">
                <a:solidFill>
                  <a:srgbClr val="F1F0EC"/>
                </a:solidFill>
                <a:latin typeface="Public Sans"/>
                <a:ea typeface="Public Sans"/>
                <a:cs typeface="Public Sans"/>
                <a:sym typeface="Public Sans"/>
              </a:rPr>
              <a:t>04.</a:t>
            </a:r>
          </a:p>
        </p:txBody>
      </p:sp>
      <p:sp>
        <p:nvSpPr>
          <p:cNvPr id="30" name="Freeform 30"/>
          <p:cNvSpPr/>
          <p:nvPr/>
        </p:nvSpPr>
        <p:spPr>
          <a:xfrm rot="9873399">
            <a:off x="5468646" y="6001174"/>
            <a:ext cx="1066177" cy="478811"/>
          </a:xfrm>
          <a:custGeom>
            <a:avLst/>
            <a:gdLst/>
            <a:ahLst/>
            <a:cxnLst/>
            <a:rect l="l" t="t" r="r" b="b"/>
            <a:pathLst>
              <a:path w="1066177" h="478811">
                <a:moveTo>
                  <a:pt x="0" y="0"/>
                </a:moveTo>
                <a:lnTo>
                  <a:pt x="1066178" y="0"/>
                </a:lnTo>
                <a:lnTo>
                  <a:pt x="1066178" y="478811"/>
                </a:lnTo>
                <a:lnTo>
                  <a:pt x="0" y="478811"/>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31" name="Freeform 31"/>
          <p:cNvSpPr/>
          <p:nvPr/>
        </p:nvSpPr>
        <p:spPr>
          <a:xfrm rot="-9616958">
            <a:off x="5308300" y="3973796"/>
            <a:ext cx="1066177" cy="478811"/>
          </a:xfrm>
          <a:custGeom>
            <a:avLst/>
            <a:gdLst/>
            <a:ahLst/>
            <a:cxnLst/>
            <a:rect l="l" t="t" r="r" b="b"/>
            <a:pathLst>
              <a:path w="1066177" h="478811">
                <a:moveTo>
                  <a:pt x="0" y="0"/>
                </a:moveTo>
                <a:lnTo>
                  <a:pt x="1066177" y="0"/>
                </a:lnTo>
                <a:lnTo>
                  <a:pt x="1066177" y="478811"/>
                </a:lnTo>
                <a:lnTo>
                  <a:pt x="0" y="478811"/>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32" name="Freeform 32"/>
          <p:cNvSpPr/>
          <p:nvPr/>
        </p:nvSpPr>
        <p:spPr>
          <a:xfrm rot="1484906">
            <a:off x="12155861" y="6001174"/>
            <a:ext cx="1066177" cy="478811"/>
          </a:xfrm>
          <a:custGeom>
            <a:avLst/>
            <a:gdLst/>
            <a:ahLst/>
            <a:cxnLst/>
            <a:rect l="l" t="t" r="r" b="b"/>
            <a:pathLst>
              <a:path w="1066177" h="478811">
                <a:moveTo>
                  <a:pt x="0" y="0"/>
                </a:moveTo>
                <a:lnTo>
                  <a:pt x="1066177" y="0"/>
                </a:lnTo>
                <a:lnTo>
                  <a:pt x="1066177" y="478811"/>
                </a:lnTo>
                <a:lnTo>
                  <a:pt x="0" y="478811"/>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33" name="Freeform 33"/>
          <p:cNvSpPr/>
          <p:nvPr/>
        </p:nvSpPr>
        <p:spPr>
          <a:xfrm rot="-1863140">
            <a:off x="12492353" y="3973796"/>
            <a:ext cx="1066177" cy="478811"/>
          </a:xfrm>
          <a:custGeom>
            <a:avLst/>
            <a:gdLst/>
            <a:ahLst/>
            <a:cxnLst/>
            <a:rect l="l" t="t" r="r" b="b"/>
            <a:pathLst>
              <a:path w="1066177" h="478811">
                <a:moveTo>
                  <a:pt x="0" y="0"/>
                </a:moveTo>
                <a:lnTo>
                  <a:pt x="1066178" y="0"/>
                </a:lnTo>
                <a:lnTo>
                  <a:pt x="1066178" y="478811"/>
                </a:lnTo>
                <a:lnTo>
                  <a:pt x="0" y="478811"/>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grpSp>
        <p:nvGrpSpPr>
          <p:cNvPr id="34" name="Group 34"/>
          <p:cNvGrpSpPr/>
          <p:nvPr/>
        </p:nvGrpSpPr>
        <p:grpSpPr>
          <a:xfrm>
            <a:off x="14049420" y="506474"/>
            <a:ext cx="3444462" cy="1671950"/>
            <a:chOff x="0" y="0"/>
            <a:chExt cx="964713" cy="468274"/>
          </a:xfrm>
        </p:grpSpPr>
        <p:sp>
          <p:nvSpPr>
            <p:cNvPr id="35" name="Freeform 35"/>
            <p:cNvSpPr/>
            <p:nvPr/>
          </p:nvSpPr>
          <p:spPr>
            <a:xfrm>
              <a:off x="0" y="0"/>
              <a:ext cx="964713" cy="468274"/>
            </a:xfrm>
            <a:custGeom>
              <a:avLst/>
              <a:gdLst/>
              <a:ahLst/>
              <a:cxnLst/>
              <a:rect l="l" t="t" r="r" b="b"/>
              <a:pathLst>
                <a:path w="964713" h="468274">
                  <a:moveTo>
                    <a:pt x="33715" y="0"/>
                  </a:moveTo>
                  <a:lnTo>
                    <a:pt x="930999" y="0"/>
                  </a:lnTo>
                  <a:cubicBezTo>
                    <a:pt x="949619" y="0"/>
                    <a:pt x="964713" y="15095"/>
                    <a:pt x="964713" y="33715"/>
                  </a:cubicBezTo>
                  <a:lnTo>
                    <a:pt x="964713" y="434560"/>
                  </a:lnTo>
                  <a:cubicBezTo>
                    <a:pt x="964713" y="453180"/>
                    <a:pt x="949619" y="468274"/>
                    <a:pt x="930999" y="468274"/>
                  </a:cubicBezTo>
                  <a:lnTo>
                    <a:pt x="33715" y="468274"/>
                  </a:lnTo>
                  <a:cubicBezTo>
                    <a:pt x="15095" y="468274"/>
                    <a:pt x="0" y="453180"/>
                    <a:pt x="0" y="434560"/>
                  </a:cubicBezTo>
                  <a:lnTo>
                    <a:pt x="0" y="33715"/>
                  </a:lnTo>
                  <a:cubicBezTo>
                    <a:pt x="0" y="15095"/>
                    <a:pt x="15095" y="0"/>
                    <a:pt x="33715" y="0"/>
                  </a:cubicBezTo>
                  <a:close/>
                </a:path>
              </a:pathLst>
            </a:custGeom>
            <a:solidFill>
              <a:srgbClr val="3A855D"/>
            </a:solidFill>
          </p:spPr>
        </p:sp>
        <p:sp>
          <p:nvSpPr>
            <p:cNvPr id="36" name="TextBox 36"/>
            <p:cNvSpPr txBox="1"/>
            <p:nvPr/>
          </p:nvSpPr>
          <p:spPr>
            <a:xfrm>
              <a:off x="0" y="85725"/>
              <a:ext cx="964713" cy="382549"/>
            </a:xfrm>
            <a:prstGeom prst="rect">
              <a:avLst/>
            </a:prstGeom>
          </p:spPr>
          <p:txBody>
            <a:bodyPr lIns="50800" tIns="50800" rIns="50800" bIns="50800" rtlCol="0" anchor="ctr"/>
            <a:lstStyle/>
            <a:p>
              <a:pPr algn="ctr">
                <a:lnSpc>
                  <a:spcPts val="1925"/>
                </a:lnSpc>
              </a:pPr>
              <a:endParaRPr/>
            </a:p>
          </p:txBody>
        </p:sp>
      </p:grpSp>
      <p:sp>
        <p:nvSpPr>
          <p:cNvPr id="37" name="TextBox 37"/>
          <p:cNvSpPr txBox="1"/>
          <p:nvPr/>
        </p:nvSpPr>
        <p:spPr>
          <a:xfrm>
            <a:off x="14152717" y="1085874"/>
            <a:ext cx="3264626" cy="1038225"/>
          </a:xfrm>
          <a:prstGeom prst="rect">
            <a:avLst/>
          </a:prstGeom>
        </p:spPr>
        <p:txBody>
          <a:bodyPr lIns="0" tIns="0" rIns="0" bIns="0" rtlCol="0" anchor="t">
            <a:spAutoFit/>
          </a:bodyPr>
          <a:lstStyle/>
          <a:p>
            <a:pPr marL="0" lvl="0" indent="0">
              <a:lnSpc>
                <a:spcPts val="2700"/>
              </a:lnSpc>
              <a:spcBef>
                <a:spcPct val="0"/>
              </a:spcBef>
            </a:pPr>
            <a:r>
              <a:rPr lang="en-US" sz="2000" b="1" spc="120" dirty="0" err="1">
                <a:solidFill>
                  <a:srgbClr val="F1F0EC"/>
                </a:solidFill>
                <a:latin typeface="Public Sans Medium"/>
                <a:ea typeface="Public Sans Medium"/>
                <a:cs typeface="Public Sans Medium"/>
                <a:sym typeface="Public Sans Medium"/>
              </a:rPr>
              <a:t>Модернизация</a:t>
            </a:r>
            <a:r>
              <a:rPr lang="en-US" sz="2000" b="1" spc="120" dirty="0">
                <a:solidFill>
                  <a:srgbClr val="F1F0EC"/>
                </a:solidFill>
                <a:latin typeface="Public Sans Medium"/>
                <a:ea typeface="Public Sans Medium"/>
                <a:cs typeface="Public Sans Medium"/>
                <a:sym typeface="Public Sans Medium"/>
              </a:rPr>
              <a:t> </a:t>
            </a:r>
            <a:r>
              <a:rPr lang="en-US" sz="2000" b="1" spc="120" dirty="0" err="1">
                <a:solidFill>
                  <a:srgbClr val="F1F0EC"/>
                </a:solidFill>
                <a:latin typeface="Public Sans Medium"/>
                <a:ea typeface="Public Sans Medium"/>
                <a:cs typeface="Public Sans Medium"/>
                <a:sym typeface="Public Sans Medium"/>
              </a:rPr>
              <a:t>традиционных</a:t>
            </a:r>
            <a:r>
              <a:rPr lang="en-US" sz="2000" b="1" spc="120" dirty="0">
                <a:solidFill>
                  <a:srgbClr val="F1F0EC"/>
                </a:solidFill>
                <a:latin typeface="Public Sans Medium"/>
                <a:ea typeface="Public Sans Medium"/>
                <a:cs typeface="Public Sans Medium"/>
                <a:sym typeface="Public Sans Medium"/>
              </a:rPr>
              <a:t> </a:t>
            </a:r>
            <a:r>
              <a:rPr lang="en-US" sz="2000" b="1" spc="120" dirty="0" err="1">
                <a:solidFill>
                  <a:srgbClr val="F1F0EC"/>
                </a:solidFill>
                <a:latin typeface="Public Sans Medium"/>
                <a:ea typeface="Public Sans Medium"/>
                <a:cs typeface="Public Sans Medium"/>
                <a:sym typeface="Public Sans Medium"/>
              </a:rPr>
              <a:t>отраслей</a:t>
            </a:r>
            <a:endParaRPr lang="en-US" sz="2000" b="1" spc="120" dirty="0">
              <a:solidFill>
                <a:srgbClr val="F1F0EC"/>
              </a:solidFill>
              <a:latin typeface="Public Sans Medium"/>
              <a:ea typeface="Public Sans Medium"/>
              <a:cs typeface="Public Sans Medium"/>
              <a:sym typeface="Public Sans Medium"/>
            </a:endParaRPr>
          </a:p>
        </p:txBody>
      </p:sp>
      <p:sp>
        <p:nvSpPr>
          <p:cNvPr id="38" name="TextBox 38"/>
          <p:cNvSpPr txBox="1"/>
          <p:nvPr/>
        </p:nvSpPr>
        <p:spPr>
          <a:xfrm>
            <a:off x="14049420" y="627675"/>
            <a:ext cx="1153688" cy="657226"/>
          </a:xfrm>
          <a:prstGeom prst="rect">
            <a:avLst/>
          </a:prstGeom>
        </p:spPr>
        <p:txBody>
          <a:bodyPr lIns="0" tIns="0" rIns="0" bIns="0" rtlCol="0" anchor="t">
            <a:spAutoFit/>
          </a:bodyPr>
          <a:lstStyle/>
          <a:p>
            <a:pPr algn="ctr">
              <a:lnSpc>
                <a:spcPts val="4800"/>
              </a:lnSpc>
            </a:pPr>
            <a:r>
              <a:rPr lang="en-US" sz="5000" spc="-410" dirty="0">
                <a:solidFill>
                  <a:srgbClr val="F1F0EC"/>
                </a:solidFill>
                <a:latin typeface="Public Sans"/>
                <a:ea typeface="Public Sans"/>
                <a:cs typeface="Public Sans"/>
                <a:sym typeface="Public Sans"/>
              </a:rPr>
              <a:t>05.</a:t>
            </a:r>
          </a:p>
        </p:txBody>
      </p:sp>
      <p:grpSp>
        <p:nvGrpSpPr>
          <p:cNvPr id="39" name="Group 39"/>
          <p:cNvGrpSpPr/>
          <p:nvPr/>
        </p:nvGrpSpPr>
        <p:grpSpPr>
          <a:xfrm>
            <a:off x="14081525" y="3062499"/>
            <a:ext cx="3444462" cy="1671950"/>
            <a:chOff x="0" y="0"/>
            <a:chExt cx="964713" cy="468274"/>
          </a:xfrm>
        </p:grpSpPr>
        <p:sp>
          <p:nvSpPr>
            <p:cNvPr id="40" name="Freeform 40"/>
            <p:cNvSpPr/>
            <p:nvPr/>
          </p:nvSpPr>
          <p:spPr>
            <a:xfrm>
              <a:off x="0" y="0"/>
              <a:ext cx="964713" cy="468274"/>
            </a:xfrm>
            <a:custGeom>
              <a:avLst/>
              <a:gdLst/>
              <a:ahLst/>
              <a:cxnLst/>
              <a:rect l="l" t="t" r="r" b="b"/>
              <a:pathLst>
                <a:path w="964713" h="468274">
                  <a:moveTo>
                    <a:pt x="33715" y="0"/>
                  </a:moveTo>
                  <a:lnTo>
                    <a:pt x="930999" y="0"/>
                  </a:lnTo>
                  <a:cubicBezTo>
                    <a:pt x="949619" y="0"/>
                    <a:pt x="964713" y="15095"/>
                    <a:pt x="964713" y="33715"/>
                  </a:cubicBezTo>
                  <a:lnTo>
                    <a:pt x="964713" y="434560"/>
                  </a:lnTo>
                  <a:cubicBezTo>
                    <a:pt x="964713" y="453180"/>
                    <a:pt x="949619" y="468274"/>
                    <a:pt x="930999" y="468274"/>
                  </a:cubicBezTo>
                  <a:lnTo>
                    <a:pt x="33715" y="468274"/>
                  </a:lnTo>
                  <a:cubicBezTo>
                    <a:pt x="15095" y="468274"/>
                    <a:pt x="0" y="453180"/>
                    <a:pt x="0" y="434560"/>
                  </a:cubicBezTo>
                  <a:lnTo>
                    <a:pt x="0" y="33715"/>
                  </a:lnTo>
                  <a:cubicBezTo>
                    <a:pt x="0" y="15095"/>
                    <a:pt x="15095" y="0"/>
                    <a:pt x="33715" y="0"/>
                  </a:cubicBezTo>
                  <a:close/>
                </a:path>
              </a:pathLst>
            </a:custGeom>
            <a:solidFill>
              <a:srgbClr val="3A855D"/>
            </a:solidFill>
          </p:spPr>
        </p:sp>
        <p:sp>
          <p:nvSpPr>
            <p:cNvPr id="41" name="TextBox 41"/>
            <p:cNvSpPr txBox="1"/>
            <p:nvPr/>
          </p:nvSpPr>
          <p:spPr>
            <a:xfrm>
              <a:off x="0" y="85725"/>
              <a:ext cx="964713" cy="382549"/>
            </a:xfrm>
            <a:prstGeom prst="rect">
              <a:avLst/>
            </a:prstGeom>
          </p:spPr>
          <p:txBody>
            <a:bodyPr lIns="50800" tIns="50800" rIns="50800" bIns="50800" rtlCol="0" anchor="ctr"/>
            <a:lstStyle/>
            <a:p>
              <a:pPr algn="ctr">
                <a:lnSpc>
                  <a:spcPts val="1925"/>
                </a:lnSpc>
              </a:pPr>
              <a:endParaRPr/>
            </a:p>
          </p:txBody>
        </p:sp>
      </p:grpSp>
      <p:sp>
        <p:nvSpPr>
          <p:cNvPr id="42" name="TextBox 42"/>
          <p:cNvSpPr txBox="1"/>
          <p:nvPr/>
        </p:nvSpPr>
        <p:spPr>
          <a:xfrm>
            <a:off x="14184822" y="3813796"/>
            <a:ext cx="3264626" cy="664734"/>
          </a:xfrm>
          <a:prstGeom prst="rect">
            <a:avLst/>
          </a:prstGeom>
        </p:spPr>
        <p:txBody>
          <a:bodyPr lIns="0" tIns="0" rIns="0" bIns="0" rtlCol="0" anchor="t">
            <a:spAutoFit/>
          </a:bodyPr>
          <a:lstStyle/>
          <a:p>
            <a:pPr marL="0" lvl="0" indent="0">
              <a:lnSpc>
                <a:spcPts val="2700"/>
              </a:lnSpc>
              <a:spcBef>
                <a:spcPct val="0"/>
              </a:spcBef>
            </a:pPr>
            <a:r>
              <a:rPr lang="en-US" sz="2000" b="1" spc="120" dirty="0" err="1">
                <a:solidFill>
                  <a:srgbClr val="F1F0EC"/>
                </a:solidFill>
                <a:latin typeface="Public Sans Medium"/>
                <a:ea typeface="Public Sans Medium"/>
                <a:cs typeface="Public Sans Medium"/>
                <a:sym typeface="Public Sans Medium"/>
              </a:rPr>
              <a:t>Интеграция</a:t>
            </a:r>
            <a:r>
              <a:rPr lang="en-US" sz="2000" b="1" spc="120" dirty="0">
                <a:solidFill>
                  <a:srgbClr val="F1F0EC"/>
                </a:solidFill>
                <a:latin typeface="Public Sans Medium"/>
                <a:ea typeface="Public Sans Medium"/>
                <a:cs typeface="Public Sans Medium"/>
                <a:sym typeface="Public Sans Medium"/>
              </a:rPr>
              <a:t> в </a:t>
            </a:r>
            <a:r>
              <a:rPr lang="en-US" sz="2000" b="1" spc="120" dirty="0" err="1">
                <a:solidFill>
                  <a:srgbClr val="F1F0EC"/>
                </a:solidFill>
                <a:latin typeface="Public Sans Medium"/>
                <a:ea typeface="Public Sans Medium"/>
                <a:cs typeface="Public Sans Medium"/>
                <a:sym typeface="Public Sans Medium"/>
              </a:rPr>
              <a:t>международные</a:t>
            </a:r>
            <a:r>
              <a:rPr lang="en-US" sz="2000" b="1" spc="120" dirty="0">
                <a:solidFill>
                  <a:srgbClr val="F1F0EC"/>
                </a:solidFill>
                <a:latin typeface="Public Sans Medium"/>
                <a:ea typeface="Public Sans Medium"/>
                <a:cs typeface="Public Sans Medium"/>
                <a:sym typeface="Public Sans Medium"/>
              </a:rPr>
              <a:t> </a:t>
            </a:r>
            <a:r>
              <a:rPr lang="en-US" sz="2000" b="1" spc="120" dirty="0" err="1">
                <a:solidFill>
                  <a:srgbClr val="F1F0EC"/>
                </a:solidFill>
                <a:latin typeface="Public Sans Medium"/>
                <a:ea typeface="Public Sans Medium"/>
                <a:cs typeface="Public Sans Medium"/>
                <a:sym typeface="Public Sans Medium"/>
              </a:rPr>
              <a:t>рынки</a:t>
            </a:r>
            <a:endParaRPr lang="en-US" sz="2000" b="1" spc="120" dirty="0">
              <a:solidFill>
                <a:srgbClr val="F1F0EC"/>
              </a:solidFill>
              <a:latin typeface="Public Sans Medium"/>
              <a:ea typeface="Public Sans Medium"/>
              <a:cs typeface="Public Sans Medium"/>
              <a:sym typeface="Public Sans Medium"/>
            </a:endParaRPr>
          </a:p>
        </p:txBody>
      </p:sp>
      <p:sp>
        <p:nvSpPr>
          <p:cNvPr id="43" name="TextBox 43"/>
          <p:cNvSpPr txBox="1"/>
          <p:nvPr/>
        </p:nvSpPr>
        <p:spPr>
          <a:xfrm>
            <a:off x="14081525" y="3156570"/>
            <a:ext cx="1153688" cy="657226"/>
          </a:xfrm>
          <a:prstGeom prst="rect">
            <a:avLst/>
          </a:prstGeom>
        </p:spPr>
        <p:txBody>
          <a:bodyPr lIns="0" tIns="0" rIns="0" bIns="0" rtlCol="0" anchor="t">
            <a:spAutoFit/>
          </a:bodyPr>
          <a:lstStyle/>
          <a:p>
            <a:pPr algn="ctr">
              <a:lnSpc>
                <a:spcPts val="4800"/>
              </a:lnSpc>
            </a:pPr>
            <a:r>
              <a:rPr lang="en-US" sz="5000" spc="-410" dirty="0">
                <a:solidFill>
                  <a:srgbClr val="F1F0EC"/>
                </a:solidFill>
                <a:latin typeface="Public Sans"/>
                <a:ea typeface="Public Sans"/>
                <a:cs typeface="Public Sans"/>
                <a:sym typeface="Public Sans"/>
              </a:rPr>
              <a:t>06.</a:t>
            </a:r>
          </a:p>
        </p:txBody>
      </p:sp>
      <p:grpSp>
        <p:nvGrpSpPr>
          <p:cNvPr id="44" name="Group 44"/>
          <p:cNvGrpSpPr/>
          <p:nvPr/>
        </p:nvGrpSpPr>
        <p:grpSpPr>
          <a:xfrm>
            <a:off x="14094904" y="5490229"/>
            <a:ext cx="3444462" cy="1671950"/>
            <a:chOff x="0" y="0"/>
            <a:chExt cx="964713" cy="468274"/>
          </a:xfrm>
        </p:grpSpPr>
        <p:sp>
          <p:nvSpPr>
            <p:cNvPr id="45" name="Freeform 45"/>
            <p:cNvSpPr/>
            <p:nvPr/>
          </p:nvSpPr>
          <p:spPr>
            <a:xfrm>
              <a:off x="0" y="0"/>
              <a:ext cx="964713" cy="468274"/>
            </a:xfrm>
            <a:custGeom>
              <a:avLst/>
              <a:gdLst/>
              <a:ahLst/>
              <a:cxnLst/>
              <a:rect l="l" t="t" r="r" b="b"/>
              <a:pathLst>
                <a:path w="964713" h="468274">
                  <a:moveTo>
                    <a:pt x="33715" y="0"/>
                  </a:moveTo>
                  <a:lnTo>
                    <a:pt x="930999" y="0"/>
                  </a:lnTo>
                  <a:cubicBezTo>
                    <a:pt x="949619" y="0"/>
                    <a:pt x="964713" y="15095"/>
                    <a:pt x="964713" y="33715"/>
                  </a:cubicBezTo>
                  <a:lnTo>
                    <a:pt x="964713" y="434560"/>
                  </a:lnTo>
                  <a:cubicBezTo>
                    <a:pt x="964713" y="453180"/>
                    <a:pt x="949619" y="468274"/>
                    <a:pt x="930999" y="468274"/>
                  </a:cubicBezTo>
                  <a:lnTo>
                    <a:pt x="33715" y="468274"/>
                  </a:lnTo>
                  <a:cubicBezTo>
                    <a:pt x="15095" y="468274"/>
                    <a:pt x="0" y="453180"/>
                    <a:pt x="0" y="434560"/>
                  </a:cubicBezTo>
                  <a:lnTo>
                    <a:pt x="0" y="33715"/>
                  </a:lnTo>
                  <a:cubicBezTo>
                    <a:pt x="0" y="15095"/>
                    <a:pt x="15095" y="0"/>
                    <a:pt x="33715" y="0"/>
                  </a:cubicBezTo>
                  <a:close/>
                </a:path>
              </a:pathLst>
            </a:custGeom>
            <a:solidFill>
              <a:srgbClr val="3A855D"/>
            </a:solidFill>
          </p:spPr>
        </p:sp>
        <p:sp>
          <p:nvSpPr>
            <p:cNvPr id="46" name="TextBox 46"/>
            <p:cNvSpPr txBox="1"/>
            <p:nvPr/>
          </p:nvSpPr>
          <p:spPr>
            <a:xfrm>
              <a:off x="0" y="85725"/>
              <a:ext cx="964713" cy="382549"/>
            </a:xfrm>
            <a:prstGeom prst="rect">
              <a:avLst/>
            </a:prstGeom>
          </p:spPr>
          <p:txBody>
            <a:bodyPr lIns="50800" tIns="50800" rIns="50800" bIns="50800" rtlCol="0" anchor="ctr"/>
            <a:lstStyle/>
            <a:p>
              <a:pPr algn="ctr">
                <a:lnSpc>
                  <a:spcPts val="1925"/>
                </a:lnSpc>
              </a:pPr>
              <a:endParaRPr/>
            </a:p>
          </p:txBody>
        </p:sp>
      </p:grpSp>
      <p:sp>
        <p:nvSpPr>
          <p:cNvPr id="47" name="TextBox 47"/>
          <p:cNvSpPr txBox="1"/>
          <p:nvPr/>
        </p:nvSpPr>
        <p:spPr>
          <a:xfrm>
            <a:off x="14229256" y="6229775"/>
            <a:ext cx="3264626" cy="664734"/>
          </a:xfrm>
          <a:prstGeom prst="rect">
            <a:avLst/>
          </a:prstGeom>
        </p:spPr>
        <p:txBody>
          <a:bodyPr lIns="0" tIns="0" rIns="0" bIns="0" rtlCol="0" anchor="t">
            <a:spAutoFit/>
          </a:bodyPr>
          <a:lstStyle/>
          <a:p>
            <a:pPr marL="0" lvl="0" indent="0">
              <a:lnSpc>
                <a:spcPts val="2700"/>
              </a:lnSpc>
              <a:spcBef>
                <a:spcPct val="0"/>
              </a:spcBef>
            </a:pPr>
            <a:r>
              <a:rPr lang="en-US" sz="2000" b="1" spc="120" dirty="0" err="1">
                <a:solidFill>
                  <a:srgbClr val="F1F0EC"/>
                </a:solidFill>
                <a:latin typeface="Public Sans Medium"/>
                <a:ea typeface="Public Sans Medium"/>
                <a:cs typeface="Public Sans Medium"/>
                <a:sym typeface="Public Sans Medium"/>
              </a:rPr>
              <a:t>Повышение</a:t>
            </a:r>
            <a:r>
              <a:rPr lang="en-US" sz="2000" b="1" spc="120" dirty="0">
                <a:solidFill>
                  <a:srgbClr val="F1F0EC"/>
                </a:solidFill>
                <a:latin typeface="Public Sans Medium"/>
                <a:ea typeface="Public Sans Medium"/>
                <a:cs typeface="Public Sans Medium"/>
                <a:sym typeface="Public Sans Medium"/>
              </a:rPr>
              <a:t> </a:t>
            </a:r>
            <a:r>
              <a:rPr lang="en-US" sz="2000" b="1" spc="120" dirty="0" err="1">
                <a:solidFill>
                  <a:srgbClr val="F1F0EC"/>
                </a:solidFill>
                <a:latin typeface="Public Sans Medium"/>
                <a:ea typeface="Public Sans Medium"/>
                <a:cs typeface="Public Sans Medium"/>
                <a:sym typeface="Public Sans Medium"/>
              </a:rPr>
              <a:t>качества</a:t>
            </a:r>
            <a:r>
              <a:rPr lang="en-US" sz="2000" b="1" spc="120" dirty="0">
                <a:solidFill>
                  <a:srgbClr val="F1F0EC"/>
                </a:solidFill>
                <a:latin typeface="Public Sans Medium"/>
                <a:ea typeface="Public Sans Medium"/>
                <a:cs typeface="Public Sans Medium"/>
                <a:sym typeface="Public Sans Medium"/>
              </a:rPr>
              <a:t> </a:t>
            </a:r>
            <a:r>
              <a:rPr lang="en-US" sz="2000" b="1" spc="120" dirty="0" err="1">
                <a:solidFill>
                  <a:srgbClr val="F1F0EC"/>
                </a:solidFill>
                <a:latin typeface="Public Sans Medium"/>
                <a:ea typeface="Public Sans Medium"/>
                <a:cs typeface="Public Sans Medium"/>
                <a:sym typeface="Public Sans Medium"/>
              </a:rPr>
              <a:t>услуг</a:t>
            </a:r>
            <a:endParaRPr lang="en-US" sz="2000" b="1" spc="120" dirty="0">
              <a:solidFill>
                <a:srgbClr val="F1F0EC"/>
              </a:solidFill>
              <a:latin typeface="Public Sans Medium"/>
              <a:ea typeface="Public Sans Medium"/>
              <a:cs typeface="Public Sans Medium"/>
              <a:sym typeface="Public Sans Medium"/>
            </a:endParaRPr>
          </a:p>
        </p:txBody>
      </p:sp>
      <p:sp>
        <p:nvSpPr>
          <p:cNvPr id="48" name="TextBox 48"/>
          <p:cNvSpPr txBox="1"/>
          <p:nvPr/>
        </p:nvSpPr>
        <p:spPr>
          <a:xfrm>
            <a:off x="14094904" y="5608851"/>
            <a:ext cx="1153688" cy="657226"/>
          </a:xfrm>
          <a:prstGeom prst="rect">
            <a:avLst/>
          </a:prstGeom>
        </p:spPr>
        <p:txBody>
          <a:bodyPr lIns="0" tIns="0" rIns="0" bIns="0" rtlCol="0" anchor="t">
            <a:spAutoFit/>
          </a:bodyPr>
          <a:lstStyle/>
          <a:p>
            <a:pPr algn="ctr">
              <a:lnSpc>
                <a:spcPts val="4800"/>
              </a:lnSpc>
            </a:pPr>
            <a:r>
              <a:rPr lang="en-US" sz="5000" spc="-410" dirty="0">
                <a:solidFill>
                  <a:srgbClr val="F1F0EC"/>
                </a:solidFill>
                <a:latin typeface="Public Sans"/>
                <a:ea typeface="Public Sans"/>
                <a:cs typeface="Public Sans"/>
                <a:sym typeface="Public Sans"/>
              </a:rPr>
              <a:t>07.</a:t>
            </a:r>
          </a:p>
        </p:txBody>
      </p:sp>
      <p:grpSp>
        <p:nvGrpSpPr>
          <p:cNvPr id="49" name="Group 49"/>
          <p:cNvGrpSpPr/>
          <p:nvPr/>
        </p:nvGrpSpPr>
        <p:grpSpPr>
          <a:xfrm>
            <a:off x="14081525" y="8054250"/>
            <a:ext cx="3444462" cy="1671950"/>
            <a:chOff x="0" y="0"/>
            <a:chExt cx="964713" cy="468274"/>
          </a:xfrm>
        </p:grpSpPr>
        <p:sp>
          <p:nvSpPr>
            <p:cNvPr id="50" name="Freeform 50"/>
            <p:cNvSpPr/>
            <p:nvPr/>
          </p:nvSpPr>
          <p:spPr>
            <a:xfrm>
              <a:off x="0" y="0"/>
              <a:ext cx="964713" cy="468274"/>
            </a:xfrm>
            <a:custGeom>
              <a:avLst/>
              <a:gdLst/>
              <a:ahLst/>
              <a:cxnLst/>
              <a:rect l="l" t="t" r="r" b="b"/>
              <a:pathLst>
                <a:path w="964713" h="468274">
                  <a:moveTo>
                    <a:pt x="33715" y="0"/>
                  </a:moveTo>
                  <a:lnTo>
                    <a:pt x="930999" y="0"/>
                  </a:lnTo>
                  <a:cubicBezTo>
                    <a:pt x="949619" y="0"/>
                    <a:pt x="964713" y="15095"/>
                    <a:pt x="964713" y="33715"/>
                  </a:cubicBezTo>
                  <a:lnTo>
                    <a:pt x="964713" y="434560"/>
                  </a:lnTo>
                  <a:cubicBezTo>
                    <a:pt x="964713" y="453180"/>
                    <a:pt x="949619" y="468274"/>
                    <a:pt x="930999" y="468274"/>
                  </a:cubicBezTo>
                  <a:lnTo>
                    <a:pt x="33715" y="468274"/>
                  </a:lnTo>
                  <a:cubicBezTo>
                    <a:pt x="15095" y="468274"/>
                    <a:pt x="0" y="453180"/>
                    <a:pt x="0" y="434560"/>
                  </a:cubicBezTo>
                  <a:lnTo>
                    <a:pt x="0" y="33715"/>
                  </a:lnTo>
                  <a:cubicBezTo>
                    <a:pt x="0" y="15095"/>
                    <a:pt x="15095" y="0"/>
                    <a:pt x="33715" y="0"/>
                  </a:cubicBezTo>
                  <a:close/>
                </a:path>
              </a:pathLst>
            </a:custGeom>
            <a:solidFill>
              <a:srgbClr val="3A855D"/>
            </a:solidFill>
          </p:spPr>
        </p:sp>
        <p:sp>
          <p:nvSpPr>
            <p:cNvPr id="51" name="TextBox 51"/>
            <p:cNvSpPr txBox="1"/>
            <p:nvPr/>
          </p:nvSpPr>
          <p:spPr>
            <a:xfrm>
              <a:off x="0" y="85725"/>
              <a:ext cx="964713" cy="382549"/>
            </a:xfrm>
            <a:prstGeom prst="rect">
              <a:avLst/>
            </a:prstGeom>
          </p:spPr>
          <p:txBody>
            <a:bodyPr lIns="50800" tIns="50800" rIns="50800" bIns="50800" rtlCol="0" anchor="ctr"/>
            <a:lstStyle/>
            <a:p>
              <a:pPr algn="ctr">
                <a:lnSpc>
                  <a:spcPts val="1925"/>
                </a:lnSpc>
              </a:pPr>
              <a:endParaRPr/>
            </a:p>
          </p:txBody>
        </p:sp>
      </p:grpSp>
      <p:sp>
        <p:nvSpPr>
          <p:cNvPr id="52" name="TextBox 52"/>
          <p:cNvSpPr txBox="1"/>
          <p:nvPr/>
        </p:nvSpPr>
        <p:spPr>
          <a:xfrm>
            <a:off x="14198201" y="8765221"/>
            <a:ext cx="3264626" cy="664734"/>
          </a:xfrm>
          <a:prstGeom prst="rect">
            <a:avLst/>
          </a:prstGeom>
        </p:spPr>
        <p:txBody>
          <a:bodyPr lIns="0" tIns="0" rIns="0" bIns="0" rtlCol="0" anchor="t">
            <a:spAutoFit/>
          </a:bodyPr>
          <a:lstStyle/>
          <a:p>
            <a:pPr marL="0" lvl="0" indent="0">
              <a:lnSpc>
                <a:spcPts val="2700"/>
              </a:lnSpc>
              <a:spcBef>
                <a:spcPct val="0"/>
              </a:spcBef>
            </a:pPr>
            <a:r>
              <a:rPr lang="en-US" sz="2000" b="1" spc="120" dirty="0" err="1">
                <a:solidFill>
                  <a:srgbClr val="F1F0EC"/>
                </a:solidFill>
                <a:latin typeface="Public Sans Medium"/>
                <a:ea typeface="Public Sans Medium"/>
                <a:cs typeface="Public Sans Medium"/>
                <a:sym typeface="Public Sans Medium"/>
              </a:rPr>
              <a:t>Развитие</a:t>
            </a:r>
            <a:r>
              <a:rPr lang="en-US" sz="2000" b="1" spc="120" dirty="0">
                <a:solidFill>
                  <a:srgbClr val="F1F0EC"/>
                </a:solidFill>
                <a:latin typeface="Public Sans Medium"/>
                <a:ea typeface="Public Sans Medium"/>
                <a:cs typeface="Public Sans Medium"/>
                <a:sym typeface="Public Sans Medium"/>
              </a:rPr>
              <a:t> </a:t>
            </a:r>
            <a:r>
              <a:rPr lang="en-US" sz="2000" b="1" spc="120" dirty="0" err="1">
                <a:solidFill>
                  <a:srgbClr val="F1F0EC"/>
                </a:solidFill>
                <a:latin typeface="Public Sans Medium"/>
                <a:ea typeface="Public Sans Medium"/>
                <a:cs typeface="Public Sans Medium"/>
                <a:sym typeface="Public Sans Medium"/>
              </a:rPr>
              <a:t>страховых</a:t>
            </a:r>
            <a:r>
              <a:rPr lang="en-US" sz="2000" b="1" spc="120" dirty="0">
                <a:solidFill>
                  <a:srgbClr val="F1F0EC"/>
                </a:solidFill>
                <a:latin typeface="Public Sans Medium"/>
                <a:ea typeface="Public Sans Medium"/>
                <a:cs typeface="Public Sans Medium"/>
                <a:sym typeface="Public Sans Medium"/>
              </a:rPr>
              <a:t> и </a:t>
            </a:r>
            <a:r>
              <a:rPr lang="en-US" sz="2000" b="1" spc="120" dirty="0" err="1">
                <a:solidFill>
                  <a:srgbClr val="F1F0EC"/>
                </a:solidFill>
                <a:latin typeface="Public Sans Medium"/>
                <a:ea typeface="Public Sans Medium"/>
                <a:cs typeface="Public Sans Medium"/>
                <a:sym typeface="Public Sans Medium"/>
              </a:rPr>
              <a:t>логистических</a:t>
            </a:r>
            <a:r>
              <a:rPr lang="en-US" sz="2000" b="1" spc="120" dirty="0">
                <a:solidFill>
                  <a:srgbClr val="F1F0EC"/>
                </a:solidFill>
                <a:latin typeface="Public Sans Medium"/>
                <a:ea typeface="Public Sans Medium"/>
                <a:cs typeface="Public Sans Medium"/>
                <a:sym typeface="Public Sans Medium"/>
              </a:rPr>
              <a:t> </a:t>
            </a:r>
            <a:r>
              <a:rPr lang="en-US" sz="2000" b="1" spc="120" dirty="0" err="1">
                <a:solidFill>
                  <a:srgbClr val="F1F0EC"/>
                </a:solidFill>
                <a:latin typeface="Public Sans Medium"/>
                <a:ea typeface="Public Sans Medium"/>
                <a:cs typeface="Public Sans Medium"/>
                <a:sym typeface="Public Sans Medium"/>
              </a:rPr>
              <a:t>услуг</a:t>
            </a:r>
            <a:endParaRPr lang="en-US" sz="2000" b="1" spc="120" dirty="0">
              <a:solidFill>
                <a:srgbClr val="F1F0EC"/>
              </a:solidFill>
              <a:latin typeface="Public Sans Medium"/>
              <a:ea typeface="Public Sans Medium"/>
              <a:cs typeface="Public Sans Medium"/>
              <a:sym typeface="Public Sans Medium"/>
            </a:endParaRPr>
          </a:p>
        </p:txBody>
      </p:sp>
      <p:sp>
        <p:nvSpPr>
          <p:cNvPr id="53" name="TextBox 53"/>
          <p:cNvSpPr txBox="1"/>
          <p:nvPr/>
        </p:nvSpPr>
        <p:spPr>
          <a:xfrm>
            <a:off x="14081525" y="8197059"/>
            <a:ext cx="1153688" cy="657226"/>
          </a:xfrm>
          <a:prstGeom prst="rect">
            <a:avLst/>
          </a:prstGeom>
        </p:spPr>
        <p:txBody>
          <a:bodyPr lIns="0" tIns="0" rIns="0" bIns="0" rtlCol="0" anchor="t">
            <a:spAutoFit/>
          </a:bodyPr>
          <a:lstStyle/>
          <a:p>
            <a:pPr algn="ctr">
              <a:lnSpc>
                <a:spcPts val="4800"/>
              </a:lnSpc>
            </a:pPr>
            <a:r>
              <a:rPr lang="en-US" sz="5000" spc="-410" dirty="0">
                <a:solidFill>
                  <a:srgbClr val="F1F0EC"/>
                </a:solidFill>
                <a:latin typeface="Public Sans"/>
                <a:ea typeface="Public Sans"/>
                <a:cs typeface="Public Sans"/>
                <a:sym typeface="Public Sans"/>
              </a:rPr>
              <a:t>08.</a:t>
            </a: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301" r="-1828" b="-16301"/>
            </a:stretch>
          </a:blipFill>
        </p:spPr>
      </p:sp>
      <p:grpSp>
        <p:nvGrpSpPr>
          <p:cNvPr id="3" name="Group 3"/>
          <p:cNvGrpSpPr/>
          <p:nvPr/>
        </p:nvGrpSpPr>
        <p:grpSpPr>
          <a:xfrm>
            <a:off x="-1733924" y="6971250"/>
            <a:ext cx="21755848" cy="4174349"/>
            <a:chOff x="0" y="0"/>
            <a:chExt cx="7796805" cy="1495993"/>
          </a:xfrm>
        </p:grpSpPr>
        <p:sp>
          <p:nvSpPr>
            <p:cNvPr id="4" name="Freeform 4"/>
            <p:cNvSpPr/>
            <p:nvPr/>
          </p:nvSpPr>
          <p:spPr>
            <a:xfrm>
              <a:off x="0" y="0"/>
              <a:ext cx="7796805" cy="1495993"/>
            </a:xfrm>
            <a:custGeom>
              <a:avLst/>
              <a:gdLst/>
              <a:ahLst/>
              <a:cxnLst/>
              <a:rect l="l" t="t" r="r" b="b"/>
              <a:pathLst>
                <a:path w="7796805" h="1495993">
                  <a:moveTo>
                    <a:pt x="0" y="0"/>
                  </a:moveTo>
                  <a:lnTo>
                    <a:pt x="7796805" y="0"/>
                  </a:lnTo>
                  <a:lnTo>
                    <a:pt x="7796805" y="1495993"/>
                  </a:lnTo>
                  <a:lnTo>
                    <a:pt x="0" y="1495993"/>
                  </a:lnTo>
                  <a:close/>
                </a:path>
              </a:pathLst>
            </a:custGeom>
            <a:solidFill>
              <a:srgbClr val="3A855D"/>
            </a:solidFill>
          </p:spPr>
        </p:sp>
        <p:sp>
          <p:nvSpPr>
            <p:cNvPr id="5" name="TextBox 5"/>
            <p:cNvSpPr txBox="1"/>
            <p:nvPr/>
          </p:nvSpPr>
          <p:spPr>
            <a:xfrm>
              <a:off x="0" y="-28575"/>
              <a:ext cx="7796805" cy="1524568"/>
            </a:xfrm>
            <a:prstGeom prst="rect">
              <a:avLst/>
            </a:prstGeom>
          </p:spPr>
          <p:txBody>
            <a:bodyPr lIns="50800" tIns="50800" rIns="50800" bIns="50800" rtlCol="0" anchor="ctr"/>
            <a:lstStyle/>
            <a:p>
              <a:pPr algn="ctr">
                <a:lnSpc>
                  <a:spcPts val="1960"/>
                </a:lnSpc>
                <a:spcBef>
                  <a:spcPct val="0"/>
                </a:spcBef>
              </a:pPr>
              <a:endParaRPr/>
            </a:p>
          </p:txBody>
        </p:sp>
      </p:grpSp>
      <p:sp>
        <p:nvSpPr>
          <p:cNvPr id="6" name="Freeform 6"/>
          <p:cNvSpPr/>
          <p:nvPr/>
        </p:nvSpPr>
        <p:spPr>
          <a:xfrm>
            <a:off x="-908245" y="5376693"/>
            <a:ext cx="20104489" cy="5523017"/>
          </a:xfrm>
          <a:custGeom>
            <a:avLst/>
            <a:gdLst/>
            <a:ahLst/>
            <a:cxnLst/>
            <a:rect l="l" t="t" r="r" b="b"/>
            <a:pathLst>
              <a:path w="20104489" h="5523017">
                <a:moveTo>
                  <a:pt x="0" y="0"/>
                </a:moveTo>
                <a:lnTo>
                  <a:pt x="20104490" y="0"/>
                </a:lnTo>
                <a:lnTo>
                  <a:pt x="20104490" y="5523017"/>
                </a:lnTo>
                <a:lnTo>
                  <a:pt x="0" y="5523017"/>
                </a:lnTo>
                <a:lnTo>
                  <a:pt x="0" y="0"/>
                </a:lnTo>
                <a:close/>
              </a:path>
            </a:pathLst>
          </a:custGeom>
          <a:blipFill>
            <a:blip r:embed="rId3"/>
            <a:stretch>
              <a:fillRect t="-144363" r="-9035" b="-20568"/>
            </a:stretch>
          </a:blipFill>
        </p:spPr>
      </p:sp>
      <p:sp>
        <p:nvSpPr>
          <p:cNvPr id="7" name="TextBox 7"/>
          <p:cNvSpPr txBox="1"/>
          <p:nvPr/>
        </p:nvSpPr>
        <p:spPr>
          <a:xfrm>
            <a:off x="5884077" y="907958"/>
            <a:ext cx="6519846" cy="1683944"/>
          </a:xfrm>
          <a:prstGeom prst="rect">
            <a:avLst/>
          </a:prstGeom>
        </p:spPr>
        <p:txBody>
          <a:bodyPr lIns="0" tIns="0" rIns="0" bIns="0" rtlCol="0" anchor="t">
            <a:spAutoFit/>
          </a:bodyPr>
          <a:lstStyle/>
          <a:p>
            <a:pPr algn="ctr">
              <a:lnSpc>
                <a:spcPts val="6047"/>
              </a:lnSpc>
            </a:pPr>
            <a:r>
              <a:rPr lang="en-US" sz="6950" spc="-569">
                <a:solidFill>
                  <a:srgbClr val="3A855D"/>
                </a:solidFill>
                <a:latin typeface="Public Sans"/>
                <a:ea typeface="Public Sans"/>
                <a:cs typeface="Public Sans"/>
                <a:sym typeface="Public Sans"/>
              </a:rPr>
              <a:t>Заключение</a:t>
            </a:r>
          </a:p>
          <a:p>
            <a:pPr algn="ctr">
              <a:lnSpc>
                <a:spcPts val="6525"/>
              </a:lnSpc>
            </a:pPr>
            <a:endParaRPr lang="en-US" sz="6950" spc="-569">
              <a:solidFill>
                <a:srgbClr val="3A855D"/>
              </a:solidFill>
              <a:latin typeface="Public Sans"/>
              <a:ea typeface="Public Sans"/>
              <a:cs typeface="Public Sans"/>
              <a:sym typeface="Public Sans"/>
            </a:endParaRPr>
          </a:p>
        </p:txBody>
      </p:sp>
      <p:sp>
        <p:nvSpPr>
          <p:cNvPr id="8" name="Freeform 8"/>
          <p:cNvSpPr/>
          <p:nvPr/>
        </p:nvSpPr>
        <p:spPr>
          <a:xfrm>
            <a:off x="16914402" y="3224371"/>
            <a:ext cx="1703043" cy="2771224"/>
          </a:xfrm>
          <a:custGeom>
            <a:avLst/>
            <a:gdLst/>
            <a:ahLst/>
            <a:cxnLst/>
            <a:rect l="l" t="t" r="r" b="b"/>
            <a:pathLst>
              <a:path w="1703043" h="2771224">
                <a:moveTo>
                  <a:pt x="0" y="0"/>
                </a:moveTo>
                <a:lnTo>
                  <a:pt x="1703043" y="0"/>
                </a:lnTo>
                <a:lnTo>
                  <a:pt x="1703043" y="2771224"/>
                </a:lnTo>
                <a:lnTo>
                  <a:pt x="0" y="2771224"/>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9" name="Freeform 9"/>
          <p:cNvSpPr/>
          <p:nvPr/>
        </p:nvSpPr>
        <p:spPr>
          <a:xfrm rot="7392287">
            <a:off x="-1104276" y="-395603"/>
            <a:ext cx="3383874" cy="2848607"/>
          </a:xfrm>
          <a:custGeom>
            <a:avLst/>
            <a:gdLst/>
            <a:ahLst/>
            <a:cxnLst/>
            <a:rect l="l" t="t" r="r" b="b"/>
            <a:pathLst>
              <a:path w="3383874" h="2848607">
                <a:moveTo>
                  <a:pt x="0" y="0"/>
                </a:moveTo>
                <a:lnTo>
                  <a:pt x="3383875" y="0"/>
                </a:lnTo>
                <a:lnTo>
                  <a:pt x="3383875" y="2848606"/>
                </a:lnTo>
                <a:lnTo>
                  <a:pt x="0" y="2848606"/>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a:ln cap="sq">
            <a:noFill/>
            <a:prstDash val="solid"/>
            <a:miter/>
          </a:ln>
        </p:spPr>
      </p:sp>
      <p:sp>
        <p:nvSpPr>
          <p:cNvPr id="10" name="TextBox 10"/>
          <p:cNvSpPr txBox="1"/>
          <p:nvPr/>
        </p:nvSpPr>
        <p:spPr>
          <a:xfrm>
            <a:off x="159734" y="2415115"/>
            <a:ext cx="16754669" cy="4013113"/>
          </a:xfrm>
          <a:prstGeom prst="rect">
            <a:avLst/>
          </a:prstGeom>
        </p:spPr>
        <p:txBody>
          <a:bodyPr lIns="0" tIns="0" rIns="0" bIns="0" rtlCol="0" anchor="t">
            <a:spAutoFit/>
          </a:bodyPr>
          <a:lstStyle/>
          <a:p>
            <a:pPr algn="ctr">
              <a:lnSpc>
                <a:spcPts val="3206"/>
              </a:lnSpc>
            </a:pPr>
            <a:r>
              <a:rPr lang="en-US" sz="2290" spc="-187">
                <a:solidFill>
                  <a:srgbClr val="3A855D"/>
                </a:solidFill>
                <a:latin typeface="Public Sans"/>
                <a:ea typeface="Public Sans"/>
                <a:cs typeface="Public Sans"/>
                <a:sym typeface="Public Sans"/>
              </a:rPr>
              <a:t>Сфера услуг в Республике Беларусь является важным компонентом экономики, способствующим её росту и развитию. Приоритетные направления государственной политики, поддержка инноваций и улучшение инфраструктуры создают благоприятные условия для её дальнейшего развития. Устойчивое развитие сектора услуг имеет стратегическое значение для всей экономики страны, поскольку укрепление его позиций позволит Беларуси не только поддерживать устойчивый экономический рост, но и интегрироваться в мировую экономику.</a:t>
            </a:r>
          </a:p>
          <a:p>
            <a:pPr algn="ctr">
              <a:lnSpc>
                <a:spcPts val="3206"/>
              </a:lnSpc>
            </a:pPr>
            <a:r>
              <a:rPr lang="en-US" sz="2290" spc="-187">
                <a:solidFill>
                  <a:srgbClr val="3A855D"/>
                </a:solidFill>
                <a:latin typeface="Public Sans"/>
                <a:ea typeface="Public Sans"/>
                <a:cs typeface="Public Sans"/>
                <a:sym typeface="Public Sans"/>
              </a:rPr>
              <a:t>Решение существующих проблем и вызовов, с которыми сталкивается сектор, позволит повысить его эффективность и конкурентоспособность на международной арене. Это, в свою очередь, будет способствовать созданию новых рабочих мест и повышению уровня жизни граждан. Таким образом, развитие сферы услуг не только стимулирует экономический рост, но и улучшает качество жизни населения, что является важной задачей для общества в целом.</a:t>
            </a:r>
          </a:p>
          <a:p>
            <a:pPr algn="ctr">
              <a:lnSpc>
                <a:spcPts val="3206"/>
              </a:lnSpc>
              <a:spcBef>
                <a:spcPct val="0"/>
              </a:spcBef>
            </a:pPr>
            <a:endParaRPr lang="en-US" sz="2290" spc="-187">
              <a:solidFill>
                <a:srgbClr val="3A855D"/>
              </a:solidFill>
              <a:latin typeface="Public Sans"/>
              <a:ea typeface="Public Sans"/>
              <a:cs typeface="Public Sans"/>
              <a:sym typeface="Public Sans"/>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301" r="-1828" b="-16301"/>
            </a:stretch>
          </a:blipFill>
        </p:spPr>
      </p:sp>
      <p:grpSp>
        <p:nvGrpSpPr>
          <p:cNvPr id="3" name="Group 3"/>
          <p:cNvGrpSpPr/>
          <p:nvPr/>
        </p:nvGrpSpPr>
        <p:grpSpPr>
          <a:xfrm>
            <a:off x="1946196" y="1351924"/>
            <a:ext cx="14395608" cy="7583153"/>
            <a:chOff x="0" y="0"/>
            <a:chExt cx="3791436" cy="1997209"/>
          </a:xfrm>
        </p:grpSpPr>
        <p:sp>
          <p:nvSpPr>
            <p:cNvPr id="4" name="Freeform 4"/>
            <p:cNvSpPr/>
            <p:nvPr/>
          </p:nvSpPr>
          <p:spPr>
            <a:xfrm>
              <a:off x="0" y="0"/>
              <a:ext cx="3791436" cy="1997209"/>
            </a:xfrm>
            <a:custGeom>
              <a:avLst/>
              <a:gdLst/>
              <a:ahLst/>
              <a:cxnLst/>
              <a:rect l="l" t="t" r="r" b="b"/>
              <a:pathLst>
                <a:path w="3791436" h="1997209">
                  <a:moveTo>
                    <a:pt x="8067" y="0"/>
                  </a:moveTo>
                  <a:lnTo>
                    <a:pt x="3783369" y="0"/>
                  </a:lnTo>
                  <a:cubicBezTo>
                    <a:pt x="3785508" y="0"/>
                    <a:pt x="3787560" y="850"/>
                    <a:pt x="3789073" y="2363"/>
                  </a:cubicBezTo>
                  <a:cubicBezTo>
                    <a:pt x="3790586" y="3876"/>
                    <a:pt x="3791436" y="5927"/>
                    <a:pt x="3791436" y="8067"/>
                  </a:cubicBezTo>
                  <a:lnTo>
                    <a:pt x="3791436" y="1989142"/>
                  </a:lnTo>
                  <a:cubicBezTo>
                    <a:pt x="3791436" y="1991281"/>
                    <a:pt x="3790586" y="1993333"/>
                    <a:pt x="3789073" y="1994846"/>
                  </a:cubicBezTo>
                  <a:cubicBezTo>
                    <a:pt x="3787560" y="1996359"/>
                    <a:pt x="3785508" y="1997209"/>
                    <a:pt x="3783369" y="1997209"/>
                  </a:cubicBezTo>
                  <a:lnTo>
                    <a:pt x="8067" y="1997209"/>
                  </a:lnTo>
                  <a:cubicBezTo>
                    <a:pt x="5927" y="1997209"/>
                    <a:pt x="3876" y="1996359"/>
                    <a:pt x="2363" y="1994846"/>
                  </a:cubicBezTo>
                  <a:cubicBezTo>
                    <a:pt x="850" y="1993333"/>
                    <a:pt x="0" y="1991281"/>
                    <a:pt x="0" y="1989142"/>
                  </a:cubicBezTo>
                  <a:lnTo>
                    <a:pt x="0" y="8067"/>
                  </a:lnTo>
                  <a:cubicBezTo>
                    <a:pt x="0" y="5927"/>
                    <a:pt x="850" y="3876"/>
                    <a:pt x="2363" y="2363"/>
                  </a:cubicBezTo>
                  <a:cubicBezTo>
                    <a:pt x="3876" y="850"/>
                    <a:pt x="5927" y="0"/>
                    <a:pt x="8067" y="0"/>
                  </a:cubicBezTo>
                  <a:close/>
                </a:path>
              </a:pathLst>
            </a:custGeom>
            <a:solidFill>
              <a:srgbClr val="3A855D"/>
            </a:solidFill>
          </p:spPr>
        </p:sp>
        <p:sp>
          <p:nvSpPr>
            <p:cNvPr id="5" name="TextBox 5"/>
            <p:cNvSpPr txBox="1"/>
            <p:nvPr/>
          </p:nvSpPr>
          <p:spPr>
            <a:xfrm>
              <a:off x="0" y="85725"/>
              <a:ext cx="3791436" cy="1911484"/>
            </a:xfrm>
            <a:prstGeom prst="rect">
              <a:avLst/>
            </a:prstGeom>
          </p:spPr>
          <p:txBody>
            <a:bodyPr lIns="50800" tIns="50800" rIns="50800" bIns="50800" rtlCol="0" anchor="ctr"/>
            <a:lstStyle/>
            <a:p>
              <a:pPr algn="ctr">
                <a:lnSpc>
                  <a:spcPts val="1925"/>
                </a:lnSpc>
              </a:pPr>
              <a:endParaRPr/>
            </a:p>
          </p:txBody>
        </p:sp>
      </p:grpSp>
      <p:sp>
        <p:nvSpPr>
          <p:cNvPr id="6" name="TextBox 6"/>
          <p:cNvSpPr txBox="1"/>
          <p:nvPr/>
        </p:nvSpPr>
        <p:spPr>
          <a:xfrm>
            <a:off x="2127491" y="3931997"/>
            <a:ext cx="14033018" cy="2375380"/>
          </a:xfrm>
          <a:prstGeom prst="rect">
            <a:avLst/>
          </a:prstGeom>
        </p:spPr>
        <p:txBody>
          <a:bodyPr lIns="0" tIns="0" rIns="0" bIns="0" rtlCol="0" anchor="t">
            <a:spAutoFit/>
          </a:bodyPr>
          <a:lstStyle/>
          <a:p>
            <a:pPr algn="ctr">
              <a:lnSpc>
                <a:spcPts val="3790"/>
              </a:lnSpc>
            </a:pPr>
            <a:r>
              <a:rPr lang="en-US" sz="2808" b="1">
                <a:solidFill>
                  <a:srgbClr val="F1F0EC"/>
                </a:solidFill>
                <a:latin typeface="Public Sans Medium"/>
                <a:ea typeface="Public Sans Medium"/>
                <a:cs typeface="Public Sans Medium"/>
                <a:sym typeface="Public Sans Medium"/>
              </a:rPr>
              <a:t>Цель данного реферата — анализ состояния и развития сферы услуг в Республике Беларусь, выявление основных приоритетов и проблем, а также определение путей решения этих проблем для обеспечения устойчивого развития сектора</a:t>
            </a:r>
          </a:p>
          <a:p>
            <a:pPr marL="0" lvl="0" indent="0" algn="ctr">
              <a:lnSpc>
                <a:spcPts val="3790"/>
              </a:lnSpc>
              <a:spcBef>
                <a:spcPct val="0"/>
              </a:spcBef>
            </a:pPr>
            <a:endParaRPr lang="en-US" sz="2808" b="1">
              <a:solidFill>
                <a:srgbClr val="F1F0EC"/>
              </a:solidFill>
              <a:latin typeface="Public Sans Medium"/>
              <a:ea typeface="Public Sans Medium"/>
              <a:cs typeface="Public Sans Medium"/>
              <a:sym typeface="Public Sans Medium"/>
            </a:endParaRPr>
          </a:p>
        </p:txBody>
      </p:sp>
      <p:sp>
        <p:nvSpPr>
          <p:cNvPr id="7" name="Freeform 7"/>
          <p:cNvSpPr/>
          <p:nvPr/>
        </p:nvSpPr>
        <p:spPr>
          <a:xfrm rot="6412948">
            <a:off x="435554" y="7291758"/>
            <a:ext cx="3383874" cy="2848607"/>
          </a:xfrm>
          <a:custGeom>
            <a:avLst/>
            <a:gdLst/>
            <a:ahLst/>
            <a:cxnLst/>
            <a:rect l="l" t="t" r="r" b="b"/>
            <a:pathLst>
              <a:path w="3383874" h="2848607">
                <a:moveTo>
                  <a:pt x="0" y="0"/>
                </a:moveTo>
                <a:lnTo>
                  <a:pt x="3383874" y="0"/>
                </a:lnTo>
                <a:lnTo>
                  <a:pt x="3383874" y="2848607"/>
                </a:lnTo>
                <a:lnTo>
                  <a:pt x="0" y="2848607"/>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a:ln cap="sq">
            <a:noFill/>
            <a:prstDash val="solid"/>
            <a:miter/>
          </a:ln>
        </p:spPr>
      </p:sp>
      <p:sp>
        <p:nvSpPr>
          <p:cNvPr id="8" name="Freeform 8"/>
          <p:cNvSpPr/>
          <p:nvPr/>
        </p:nvSpPr>
        <p:spPr>
          <a:xfrm>
            <a:off x="16584957" y="0"/>
            <a:ext cx="1703043" cy="2771224"/>
          </a:xfrm>
          <a:custGeom>
            <a:avLst/>
            <a:gdLst/>
            <a:ahLst/>
            <a:cxnLst/>
            <a:rect l="l" t="t" r="r" b="b"/>
            <a:pathLst>
              <a:path w="1703043" h="2771224">
                <a:moveTo>
                  <a:pt x="0" y="0"/>
                </a:moveTo>
                <a:lnTo>
                  <a:pt x="1703043" y="0"/>
                </a:lnTo>
                <a:lnTo>
                  <a:pt x="1703043" y="2771224"/>
                </a:lnTo>
                <a:lnTo>
                  <a:pt x="0" y="2771224"/>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9" name="Freeform 9"/>
          <p:cNvSpPr/>
          <p:nvPr/>
        </p:nvSpPr>
        <p:spPr>
          <a:xfrm rot="5251587">
            <a:off x="16584957" y="6638936"/>
            <a:ext cx="1703043" cy="2771224"/>
          </a:xfrm>
          <a:custGeom>
            <a:avLst/>
            <a:gdLst/>
            <a:ahLst/>
            <a:cxnLst/>
            <a:rect l="l" t="t" r="r" b="b"/>
            <a:pathLst>
              <a:path w="1703043" h="2771224">
                <a:moveTo>
                  <a:pt x="0" y="0"/>
                </a:moveTo>
                <a:lnTo>
                  <a:pt x="1703043" y="0"/>
                </a:lnTo>
                <a:lnTo>
                  <a:pt x="1703043" y="2771224"/>
                </a:lnTo>
                <a:lnTo>
                  <a:pt x="0" y="2771224"/>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301" r="-1828" b="-16301"/>
            </a:stretch>
          </a:blipFill>
        </p:spPr>
      </p:sp>
      <p:sp>
        <p:nvSpPr>
          <p:cNvPr id="3" name="TextBox 3"/>
          <p:cNvSpPr txBox="1"/>
          <p:nvPr/>
        </p:nvSpPr>
        <p:spPr>
          <a:xfrm>
            <a:off x="1237370" y="436845"/>
            <a:ext cx="16021930" cy="4183379"/>
          </a:xfrm>
          <a:prstGeom prst="rect">
            <a:avLst/>
          </a:prstGeom>
        </p:spPr>
        <p:txBody>
          <a:bodyPr lIns="0" tIns="0" rIns="0" bIns="0" rtlCol="0" anchor="t">
            <a:spAutoFit/>
          </a:bodyPr>
          <a:lstStyle/>
          <a:p>
            <a:pPr algn="ctr">
              <a:lnSpc>
                <a:spcPts val="8159"/>
              </a:lnSpc>
            </a:pPr>
            <a:r>
              <a:rPr lang="en-US" sz="8499">
                <a:solidFill>
                  <a:srgbClr val="3A855D"/>
                </a:solidFill>
                <a:latin typeface="Public Sans"/>
                <a:ea typeface="Public Sans"/>
                <a:cs typeface="Public Sans"/>
                <a:sym typeface="Public Sans"/>
              </a:rPr>
              <a:t>Значение сферы услуг для экономики Республики Беларусь</a:t>
            </a:r>
          </a:p>
          <a:p>
            <a:pPr algn="ctr">
              <a:lnSpc>
                <a:spcPts val="8159"/>
              </a:lnSpc>
            </a:pPr>
            <a:endParaRPr lang="en-US" sz="8499">
              <a:solidFill>
                <a:srgbClr val="3A855D"/>
              </a:solidFill>
              <a:latin typeface="Public Sans"/>
              <a:ea typeface="Public Sans"/>
              <a:cs typeface="Public Sans"/>
              <a:sym typeface="Public Sans"/>
            </a:endParaRPr>
          </a:p>
        </p:txBody>
      </p:sp>
      <p:grpSp>
        <p:nvGrpSpPr>
          <p:cNvPr id="4" name="Group 4"/>
          <p:cNvGrpSpPr/>
          <p:nvPr/>
        </p:nvGrpSpPr>
        <p:grpSpPr>
          <a:xfrm>
            <a:off x="1028700" y="4090873"/>
            <a:ext cx="3936783" cy="4986938"/>
            <a:chOff x="0" y="0"/>
            <a:chExt cx="1102601" cy="1396725"/>
          </a:xfrm>
        </p:grpSpPr>
        <p:sp>
          <p:nvSpPr>
            <p:cNvPr id="5" name="Freeform 5"/>
            <p:cNvSpPr/>
            <p:nvPr/>
          </p:nvSpPr>
          <p:spPr>
            <a:xfrm>
              <a:off x="0" y="0"/>
              <a:ext cx="1102601" cy="1396725"/>
            </a:xfrm>
            <a:custGeom>
              <a:avLst/>
              <a:gdLst/>
              <a:ahLst/>
              <a:cxnLst/>
              <a:rect l="l" t="t" r="r" b="b"/>
              <a:pathLst>
                <a:path w="1102601" h="1396725">
                  <a:moveTo>
                    <a:pt x="29498" y="0"/>
                  </a:moveTo>
                  <a:lnTo>
                    <a:pt x="1073102" y="0"/>
                  </a:lnTo>
                  <a:cubicBezTo>
                    <a:pt x="1080926" y="0"/>
                    <a:pt x="1088429" y="3108"/>
                    <a:pt x="1093961" y="8640"/>
                  </a:cubicBezTo>
                  <a:cubicBezTo>
                    <a:pt x="1099493" y="14172"/>
                    <a:pt x="1102601" y="21675"/>
                    <a:pt x="1102601" y="29498"/>
                  </a:cubicBezTo>
                  <a:lnTo>
                    <a:pt x="1102601" y="1367226"/>
                  </a:lnTo>
                  <a:cubicBezTo>
                    <a:pt x="1102601" y="1383518"/>
                    <a:pt x="1089394" y="1396725"/>
                    <a:pt x="1073102" y="1396725"/>
                  </a:cubicBezTo>
                  <a:lnTo>
                    <a:pt x="29498" y="1396725"/>
                  </a:lnTo>
                  <a:cubicBezTo>
                    <a:pt x="13207" y="1396725"/>
                    <a:pt x="0" y="1383518"/>
                    <a:pt x="0" y="1367226"/>
                  </a:cubicBezTo>
                  <a:lnTo>
                    <a:pt x="0" y="29498"/>
                  </a:lnTo>
                  <a:cubicBezTo>
                    <a:pt x="0" y="13207"/>
                    <a:pt x="13207" y="0"/>
                    <a:pt x="29498" y="0"/>
                  </a:cubicBezTo>
                  <a:close/>
                </a:path>
              </a:pathLst>
            </a:custGeom>
            <a:solidFill>
              <a:srgbClr val="3A855D"/>
            </a:solidFill>
          </p:spPr>
        </p:sp>
        <p:sp>
          <p:nvSpPr>
            <p:cNvPr id="6" name="TextBox 6"/>
            <p:cNvSpPr txBox="1"/>
            <p:nvPr/>
          </p:nvSpPr>
          <p:spPr>
            <a:xfrm>
              <a:off x="0" y="85725"/>
              <a:ext cx="1102601" cy="1311000"/>
            </a:xfrm>
            <a:prstGeom prst="rect">
              <a:avLst/>
            </a:prstGeom>
          </p:spPr>
          <p:txBody>
            <a:bodyPr lIns="50800" tIns="50800" rIns="50800" bIns="50800" rtlCol="0" anchor="ctr"/>
            <a:lstStyle/>
            <a:p>
              <a:pPr algn="ctr">
                <a:lnSpc>
                  <a:spcPts val="1925"/>
                </a:lnSpc>
              </a:pPr>
              <a:endParaRPr/>
            </a:p>
          </p:txBody>
        </p:sp>
      </p:grpSp>
      <p:sp>
        <p:nvSpPr>
          <p:cNvPr id="7" name="TextBox 7"/>
          <p:cNvSpPr txBox="1"/>
          <p:nvPr/>
        </p:nvSpPr>
        <p:spPr>
          <a:xfrm>
            <a:off x="1028700" y="6224113"/>
            <a:ext cx="3888251" cy="1996456"/>
          </a:xfrm>
          <a:prstGeom prst="rect">
            <a:avLst/>
          </a:prstGeom>
        </p:spPr>
        <p:txBody>
          <a:bodyPr lIns="0" tIns="0" rIns="0" bIns="0" rtlCol="0" anchor="t">
            <a:spAutoFit/>
          </a:bodyPr>
          <a:lstStyle/>
          <a:p>
            <a:pPr marL="0" lvl="0" indent="0" algn="ctr">
              <a:lnSpc>
                <a:spcPts val="2293"/>
              </a:lnSpc>
              <a:spcBef>
                <a:spcPct val="0"/>
              </a:spcBef>
            </a:pPr>
            <a:r>
              <a:rPr lang="en-US" sz="1699" b="1" spc="101">
                <a:solidFill>
                  <a:srgbClr val="F1F0EC"/>
                </a:solidFill>
                <a:latin typeface="Public Sans Medium"/>
                <a:ea typeface="Public Sans Medium"/>
                <a:cs typeface="Public Sans Medium"/>
                <a:sym typeface="Public Sans Medium"/>
              </a:rPr>
              <a:t>Республика Беларусь имеет развитую торговую инфраструктуру, включающую более 66 тыс. торговых объектов, что позволяет эффективно удовлетворять потребности населения.</a:t>
            </a:r>
          </a:p>
        </p:txBody>
      </p:sp>
      <p:grpSp>
        <p:nvGrpSpPr>
          <p:cNvPr id="8" name="Group 8"/>
          <p:cNvGrpSpPr/>
          <p:nvPr/>
        </p:nvGrpSpPr>
        <p:grpSpPr>
          <a:xfrm>
            <a:off x="5126501" y="4090873"/>
            <a:ext cx="3936783" cy="4986938"/>
            <a:chOff x="0" y="0"/>
            <a:chExt cx="1102601" cy="1396725"/>
          </a:xfrm>
        </p:grpSpPr>
        <p:sp>
          <p:nvSpPr>
            <p:cNvPr id="9" name="Freeform 9"/>
            <p:cNvSpPr/>
            <p:nvPr/>
          </p:nvSpPr>
          <p:spPr>
            <a:xfrm>
              <a:off x="0" y="0"/>
              <a:ext cx="1102601" cy="1396725"/>
            </a:xfrm>
            <a:custGeom>
              <a:avLst/>
              <a:gdLst/>
              <a:ahLst/>
              <a:cxnLst/>
              <a:rect l="l" t="t" r="r" b="b"/>
              <a:pathLst>
                <a:path w="1102601" h="1396725">
                  <a:moveTo>
                    <a:pt x="29498" y="0"/>
                  </a:moveTo>
                  <a:lnTo>
                    <a:pt x="1073102" y="0"/>
                  </a:lnTo>
                  <a:cubicBezTo>
                    <a:pt x="1080926" y="0"/>
                    <a:pt x="1088429" y="3108"/>
                    <a:pt x="1093961" y="8640"/>
                  </a:cubicBezTo>
                  <a:cubicBezTo>
                    <a:pt x="1099493" y="14172"/>
                    <a:pt x="1102601" y="21675"/>
                    <a:pt x="1102601" y="29498"/>
                  </a:cubicBezTo>
                  <a:lnTo>
                    <a:pt x="1102601" y="1367226"/>
                  </a:lnTo>
                  <a:cubicBezTo>
                    <a:pt x="1102601" y="1383518"/>
                    <a:pt x="1089394" y="1396725"/>
                    <a:pt x="1073102" y="1396725"/>
                  </a:cubicBezTo>
                  <a:lnTo>
                    <a:pt x="29498" y="1396725"/>
                  </a:lnTo>
                  <a:cubicBezTo>
                    <a:pt x="13207" y="1396725"/>
                    <a:pt x="0" y="1383518"/>
                    <a:pt x="0" y="1367226"/>
                  </a:cubicBezTo>
                  <a:lnTo>
                    <a:pt x="0" y="29498"/>
                  </a:lnTo>
                  <a:cubicBezTo>
                    <a:pt x="0" y="13207"/>
                    <a:pt x="13207" y="0"/>
                    <a:pt x="29498" y="0"/>
                  </a:cubicBezTo>
                  <a:close/>
                </a:path>
              </a:pathLst>
            </a:custGeom>
            <a:solidFill>
              <a:srgbClr val="3A855D"/>
            </a:solidFill>
          </p:spPr>
        </p:sp>
        <p:sp>
          <p:nvSpPr>
            <p:cNvPr id="10" name="TextBox 10"/>
            <p:cNvSpPr txBox="1"/>
            <p:nvPr/>
          </p:nvSpPr>
          <p:spPr>
            <a:xfrm>
              <a:off x="0" y="85725"/>
              <a:ext cx="1102601" cy="1311000"/>
            </a:xfrm>
            <a:prstGeom prst="rect">
              <a:avLst/>
            </a:prstGeom>
          </p:spPr>
          <p:txBody>
            <a:bodyPr lIns="50800" tIns="50800" rIns="50800" bIns="50800" rtlCol="0" anchor="ctr"/>
            <a:lstStyle/>
            <a:p>
              <a:pPr algn="ctr">
                <a:lnSpc>
                  <a:spcPts val="1925"/>
                </a:lnSpc>
              </a:pPr>
              <a:endParaRPr/>
            </a:p>
          </p:txBody>
        </p:sp>
      </p:grpSp>
      <p:grpSp>
        <p:nvGrpSpPr>
          <p:cNvPr id="11" name="Group 11"/>
          <p:cNvGrpSpPr/>
          <p:nvPr/>
        </p:nvGrpSpPr>
        <p:grpSpPr>
          <a:xfrm>
            <a:off x="9224509" y="4090873"/>
            <a:ext cx="3936783" cy="4986938"/>
            <a:chOff x="0" y="0"/>
            <a:chExt cx="1102601" cy="1396725"/>
          </a:xfrm>
        </p:grpSpPr>
        <p:sp>
          <p:nvSpPr>
            <p:cNvPr id="12" name="Freeform 12"/>
            <p:cNvSpPr/>
            <p:nvPr/>
          </p:nvSpPr>
          <p:spPr>
            <a:xfrm>
              <a:off x="0" y="0"/>
              <a:ext cx="1102601" cy="1396725"/>
            </a:xfrm>
            <a:custGeom>
              <a:avLst/>
              <a:gdLst/>
              <a:ahLst/>
              <a:cxnLst/>
              <a:rect l="l" t="t" r="r" b="b"/>
              <a:pathLst>
                <a:path w="1102601" h="1396725">
                  <a:moveTo>
                    <a:pt x="29498" y="0"/>
                  </a:moveTo>
                  <a:lnTo>
                    <a:pt x="1073102" y="0"/>
                  </a:lnTo>
                  <a:cubicBezTo>
                    <a:pt x="1080926" y="0"/>
                    <a:pt x="1088429" y="3108"/>
                    <a:pt x="1093961" y="8640"/>
                  </a:cubicBezTo>
                  <a:cubicBezTo>
                    <a:pt x="1099493" y="14172"/>
                    <a:pt x="1102601" y="21675"/>
                    <a:pt x="1102601" y="29498"/>
                  </a:cubicBezTo>
                  <a:lnTo>
                    <a:pt x="1102601" y="1367226"/>
                  </a:lnTo>
                  <a:cubicBezTo>
                    <a:pt x="1102601" y="1383518"/>
                    <a:pt x="1089394" y="1396725"/>
                    <a:pt x="1073102" y="1396725"/>
                  </a:cubicBezTo>
                  <a:lnTo>
                    <a:pt x="29498" y="1396725"/>
                  </a:lnTo>
                  <a:cubicBezTo>
                    <a:pt x="13207" y="1396725"/>
                    <a:pt x="0" y="1383518"/>
                    <a:pt x="0" y="1367226"/>
                  </a:cubicBezTo>
                  <a:lnTo>
                    <a:pt x="0" y="29498"/>
                  </a:lnTo>
                  <a:cubicBezTo>
                    <a:pt x="0" y="13207"/>
                    <a:pt x="13207" y="0"/>
                    <a:pt x="29498" y="0"/>
                  </a:cubicBezTo>
                  <a:close/>
                </a:path>
              </a:pathLst>
            </a:custGeom>
            <a:solidFill>
              <a:srgbClr val="3A855D"/>
            </a:solidFill>
          </p:spPr>
        </p:sp>
        <p:sp>
          <p:nvSpPr>
            <p:cNvPr id="13" name="TextBox 13"/>
            <p:cNvSpPr txBox="1"/>
            <p:nvPr/>
          </p:nvSpPr>
          <p:spPr>
            <a:xfrm>
              <a:off x="0" y="85725"/>
              <a:ext cx="1102601" cy="1311000"/>
            </a:xfrm>
            <a:prstGeom prst="rect">
              <a:avLst/>
            </a:prstGeom>
          </p:spPr>
          <p:txBody>
            <a:bodyPr lIns="50800" tIns="50800" rIns="50800" bIns="50800" rtlCol="0" anchor="ctr"/>
            <a:lstStyle/>
            <a:p>
              <a:pPr algn="ctr">
                <a:lnSpc>
                  <a:spcPts val="1925"/>
                </a:lnSpc>
              </a:pPr>
              <a:endParaRPr/>
            </a:p>
          </p:txBody>
        </p:sp>
      </p:grpSp>
      <p:grpSp>
        <p:nvGrpSpPr>
          <p:cNvPr id="14" name="Group 14"/>
          <p:cNvGrpSpPr/>
          <p:nvPr/>
        </p:nvGrpSpPr>
        <p:grpSpPr>
          <a:xfrm>
            <a:off x="13322517" y="4090873"/>
            <a:ext cx="3936783" cy="4986938"/>
            <a:chOff x="0" y="0"/>
            <a:chExt cx="1102601" cy="1396725"/>
          </a:xfrm>
        </p:grpSpPr>
        <p:sp>
          <p:nvSpPr>
            <p:cNvPr id="15" name="Freeform 15"/>
            <p:cNvSpPr/>
            <p:nvPr/>
          </p:nvSpPr>
          <p:spPr>
            <a:xfrm>
              <a:off x="0" y="0"/>
              <a:ext cx="1102601" cy="1396725"/>
            </a:xfrm>
            <a:custGeom>
              <a:avLst/>
              <a:gdLst/>
              <a:ahLst/>
              <a:cxnLst/>
              <a:rect l="l" t="t" r="r" b="b"/>
              <a:pathLst>
                <a:path w="1102601" h="1396725">
                  <a:moveTo>
                    <a:pt x="29498" y="0"/>
                  </a:moveTo>
                  <a:lnTo>
                    <a:pt x="1073102" y="0"/>
                  </a:lnTo>
                  <a:cubicBezTo>
                    <a:pt x="1080926" y="0"/>
                    <a:pt x="1088429" y="3108"/>
                    <a:pt x="1093961" y="8640"/>
                  </a:cubicBezTo>
                  <a:cubicBezTo>
                    <a:pt x="1099493" y="14172"/>
                    <a:pt x="1102601" y="21675"/>
                    <a:pt x="1102601" y="29498"/>
                  </a:cubicBezTo>
                  <a:lnTo>
                    <a:pt x="1102601" y="1367226"/>
                  </a:lnTo>
                  <a:cubicBezTo>
                    <a:pt x="1102601" y="1383518"/>
                    <a:pt x="1089394" y="1396725"/>
                    <a:pt x="1073102" y="1396725"/>
                  </a:cubicBezTo>
                  <a:lnTo>
                    <a:pt x="29498" y="1396725"/>
                  </a:lnTo>
                  <a:cubicBezTo>
                    <a:pt x="13207" y="1396725"/>
                    <a:pt x="0" y="1383518"/>
                    <a:pt x="0" y="1367226"/>
                  </a:cubicBezTo>
                  <a:lnTo>
                    <a:pt x="0" y="29498"/>
                  </a:lnTo>
                  <a:cubicBezTo>
                    <a:pt x="0" y="13207"/>
                    <a:pt x="13207" y="0"/>
                    <a:pt x="29498" y="0"/>
                  </a:cubicBezTo>
                  <a:close/>
                </a:path>
              </a:pathLst>
            </a:custGeom>
            <a:solidFill>
              <a:srgbClr val="3A855D"/>
            </a:solidFill>
          </p:spPr>
        </p:sp>
        <p:sp>
          <p:nvSpPr>
            <p:cNvPr id="16" name="TextBox 16"/>
            <p:cNvSpPr txBox="1"/>
            <p:nvPr/>
          </p:nvSpPr>
          <p:spPr>
            <a:xfrm>
              <a:off x="0" y="85725"/>
              <a:ext cx="1102601" cy="1311000"/>
            </a:xfrm>
            <a:prstGeom prst="rect">
              <a:avLst/>
            </a:prstGeom>
          </p:spPr>
          <p:txBody>
            <a:bodyPr lIns="50800" tIns="50800" rIns="50800" bIns="50800" rtlCol="0" anchor="ctr"/>
            <a:lstStyle/>
            <a:p>
              <a:pPr algn="ctr">
                <a:lnSpc>
                  <a:spcPts val="1925"/>
                </a:lnSpc>
              </a:pPr>
              <a:endParaRPr/>
            </a:p>
          </p:txBody>
        </p:sp>
      </p:grpSp>
      <p:sp>
        <p:nvSpPr>
          <p:cNvPr id="17" name="TextBox 17"/>
          <p:cNvSpPr txBox="1"/>
          <p:nvPr/>
        </p:nvSpPr>
        <p:spPr>
          <a:xfrm>
            <a:off x="1258697" y="4610447"/>
            <a:ext cx="3427792" cy="531495"/>
          </a:xfrm>
          <a:prstGeom prst="rect">
            <a:avLst/>
          </a:prstGeom>
        </p:spPr>
        <p:txBody>
          <a:bodyPr lIns="0" tIns="0" rIns="0" bIns="0" rtlCol="0" anchor="t">
            <a:spAutoFit/>
          </a:bodyPr>
          <a:lstStyle/>
          <a:p>
            <a:pPr algn="ctr">
              <a:lnSpc>
                <a:spcPts val="3839"/>
              </a:lnSpc>
            </a:pPr>
            <a:r>
              <a:rPr lang="en-US" sz="3999" spc="119" dirty="0" err="1">
                <a:solidFill>
                  <a:srgbClr val="F1F0EC"/>
                </a:solidFill>
                <a:latin typeface="Public Sans"/>
                <a:ea typeface="Public Sans"/>
                <a:cs typeface="Public Sans"/>
                <a:sym typeface="Public Sans"/>
              </a:rPr>
              <a:t>Торговля</a:t>
            </a:r>
            <a:endParaRPr lang="en-US" sz="3999" spc="119" dirty="0">
              <a:solidFill>
                <a:srgbClr val="F1F0EC"/>
              </a:solidFill>
              <a:latin typeface="Public Sans"/>
              <a:ea typeface="Public Sans"/>
              <a:cs typeface="Public Sans"/>
              <a:sym typeface="Public Sans"/>
            </a:endParaRPr>
          </a:p>
        </p:txBody>
      </p:sp>
      <p:sp>
        <p:nvSpPr>
          <p:cNvPr id="18" name="TextBox 18"/>
          <p:cNvSpPr txBox="1"/>
          <p:nvPr/>
        </p:nvSpPr>
        <p:spPr>
          <a:xfrm>
            <a:off x="5126501" y="5652620"/>
            <a:ext cx="3917033" cy="3139440"/>
          </a:xfrm>
          <a:prstGeom prst="rect">
            <a:avLst/>
          </a:prstGeom>
        </p:spPr>
        <p:txBody>
          <a:bodyPr lIns="0" tIns="0" rIns="0" bIns="0" rtlCol="0" anchor="t">
            <a:spAutoFit/>
          </a:bodyPr>
          <a:lstStyle/>
          <a:p>
            <a:pPr algn="ctr">
              <a:lnSpc>
                <a:spcPts val="2295"/>
              </a:lnSpc>
            </a:pPr>
            <a:r>
              <a:rPr lang="en-US" sz="1700" b="1" spc="102">
                <a:solidFill>
                  <a:srgbClr val="F1F0EC"/>
                </a:solidFill>
                <a:latin typeface="Public Sans Medium"/>
                <a:ea typeface="Public Sans Medium"/>
                <a:cs typeface="Public Sans Medium"/>
                <a:sym typeface="Public Sans Medium"/>
              </a:rPr>
              <a:t>Транспортные услуги обеспечивают логистику, способствуя доступности товаров и повышая экономическую эффективность. Доля транспортной отрасли в валовом внутреннем продукте в 2023 году составила 4,7%, что подчеркивает её значимость для экономики.</a:t>
            </a:r>
          </a:p>
          <a:p>
            <a:pPr marL="0" lvl="0" indent="0" algn="ctr">
              <a:lnSpc>
                <a:spcPts val="2295"/>
              </a:lnSpc>
              <a:spcBef>
                <a:spcPct val="0"/>
              </a:spcBef>
            </a:pPr>
            <a:endParaRPr lang="en-US" sz="1700" b="1" spc="102">
              <a:solidFill>
                <a:srgbClr val="F1F0EC"/>
              </a:solidFill>
              <a:latin typeface="Public Sans Medium"/>
              <a:ea typeface="Public Sans Medium"/>
              <a:cs typeface="Public Sans Medium"/>
              <a:sym typeface="Public Sans Medium"/>
            </a:endParaRPr>
          </a:p>
        </p:txBody>
      </p:sp>
      <p:sp>
        <p:nvSpPr>
          <p:cNvPr id="19" name="TextBox 19"/>
          <p:cNvSpPr txBox="1"/>
          <p:nvPr/>
        </p:nvSpPr>
        <p:spPr>
          <a:xfrm>
            <a:off x="5151361" y="4610447"/>
            <a:ext cx="3838274" cy="531495"/>
          </a:xfrm>
          <a:prstGeom prst="rect">
            <a:avLst/>
          </a:prstGeom>
        </p:spPr>
        <p:txBody>
          <a:bodyPr lIns="0" tIns="0" rIns="0" bIns="0" rtlCol="0" anchor="t">
            <a:spAutoFit/>
          </a:bodyPr>
          <a:lstStyle/>
          <a:p>
            <a:pPr algn="ctr">
              <a:lnSpc>
                <a:spcPts val="3839"/>
              </a:lnSpc>
            </a:pPr>
            <a:r>
              <a:rPr lang="en-US" sz="3999" spc="119">
                <a:solidFill>
                  <a:srgbClr val="F1F0EC"/>
                </a:solidFill>
                <a:latin typeface="Public Sans"/>
                <a:ea typeface="Public Sans"/>
                <a:cs typeface="Public Sans"/>
                <a:sym typeface="Public Sans"/>
              </a:rPr>
              <a:t>Транспорт</a:t>
            </a:r>
          </a:p>
        </p:txBody>
      </p:sp>
      <p:sp>
        <p:nvSpPr>
          <p:cNvPr id="20" name="TextBox 20"/>
          <p:cNvSpPr txBox="1"/>
          <p:nvPr/>
        </p:nvSpPr>
        <p:spPr>
          <a:xfrm>
            <a:off x="9248335" y="5652620"/>
            <a:ext cx="3888458" cy="3139440"/>
          </a:xfrm>
          <a:prstGeom prst="rect">
            <a:avLst/>
          </a:prstGeom>
        </p:spPr>
        <p:txBody>
          <a:bodyPr lIns="0" tIns="0" rIns="0" bIns="0" rtlCol="0" anchor="t">
            <a:spAutoFit/>
          </a:bodyPr>
          <a:lstStyle/>
          <a:p>
            <a:pPr marL="0" lvl="0" indent="0" algn="ctr">
              <a:lnSpc>
                <a:spcPts val="2295"/>
              </a:lnSpc>
              <a:spcBef>
                <a:spcPct val="0"/>
              </a:spcBef>
            </a:pPr>
            <a:r>
              <a:rPr lang="en-US" sz="1700" b="1" spc="102">
                <a:solidFill>
                  <a:srgbClr val="F1F0EC"/>
                </a:solidFill>
                <a:latin typeface="Public Sans Medium"/>
                <a:ea typeface="Public Sans Medium"/>
                <a:cs typeface="Public Sans Medium"/>
                <a:sym typeface="Public Sans Medium"/>
              </a:rPr>
              <a:t>Помимо торговли и транспорта, сфера услуг включает в себя информационные технологии, здравоохранение и образование, которые становятся всё более значимыми в условиях глобализации. Это создает дополнительные рабочие места и способствует повышению уровня жизни населения.</a:t>
            </a:r>
          </a:p>
        </p:txBody>
      </p:sp>
      <p:sp>
        <p:nvSpPr>
          <p:cNvPr id="21" name="TextBox 21"/>
          <p:cNvSpPr txBox="1"/>
          <p:nvPr/>
        </p:nvSpPr>
        <p:spPr>
          <a:xfrm>
            <a:off x="9200710" y="4367559"/>
            <a:ext cx="3936083" cy="1017270"/>
          </a:xfrm>
          <a:prstGeom prst="rect">
            <a:avLst/>
          </a:prstGeom>
        </p:spPr>
        <p:txBody>
          <a:bodyPr lIns="0" tIns="0" rIns="0" bIns="0" rtlCol="0" anchor="t">
            <a:spAutoFit/>
          </a:bodyPr>
          <a:lstStyle/>
          <a:p>
            <a:pPr algn="ctr">
              <a:lnSpc>
                <a:spcPts val="3839"/>
              </a:lnSpc>
            </a:pPr>
            <a:r>
              <a:rPr lang="en-US" sz="3999" spc="119">
                <a:solidFill>
                  <a:srgbClr val="F1F0EC"/>
                </a:solidFill>
                <a:latin typeface="Public Sans"/>
                <a:ea typeface="Public Sans"/>
                <a:cs typeface="Public Sans"/>
                <a:sym typeface="Public Sans"/>
              </a:rPr>
              <a:t>Разнообразие сферы услуг</a:t>
            </a:r>
          </a:p>
        </p:txBody>
      </p:sp>
      <p:sp>
        <p:nvSpPr>
          <p:cNvPr id="22" name="TextBox 22"/>
          <p:cNvSpPr txBox="1"/>
          <p:nvPr/>
        </p:nvSpPr>
        <p:spPr>
          <a:xfrm>
            <a:off x="13337154" y="5366870"/>
            <a:ext cx="3907508" cy="3710940"/>
          </a:xfrm>
          <a:prstGeom prst="rect">
            <a:avLst/>
          </a:prstGeom>
        </p:spPr>
        <p:txBody>
          <a:bodyPr lIns="0" tIns="0" rIns="0" bIns="0" rtlCol="0" anchor="t">
            <a:spAutoFit/>
          </a:bodyPr>
          <a:lstStyle/>
          <a:p>
            <a:pPr algn="ctr">
              <a:lnSpc>
                <a:spcPts val="2295"/>
              </a:lnSpc>
            </a:pPr>
            <a:r>
              <a:rPr lang="en-US" sz="1700" b="1" spc="102">
                <a:solidFill>
                  <a:srgbClr val="F1F0EC"/>
                </a:solidFill>
                <a:latin typeface="Public Sans Medium"/>
                <a:ea typeface="Public Sans Medium"/>
                <a:cs typeface="Public Sans Medium"/>
                <a:sym typeface="Public Sans Medium"/>
              </a:rPr>
              <a:t>Торговля и транспорт занимают значительную долю в экономике. Оптовая и розничная торговля удовлетворяет потребности населения и способствует движению товаров. Транспортные услуги обеспечивают логистику и доступность, что критически важно для функционирования экономики.</a:t>
            </a:r>
          </a:p>
          <a:p>
            <a:pPr marL="0" lvl="0" indent="0" algn="ctr">
              <a:lnSpc>
                <a:spcPts val="2295"/>
              </a:lnSpc>
              <a:spcBef>
                <a:spcPct val="0"/>
              </a:spcBef>
            </a:pPr>
            <a:endParaRPr lang="en-US" sz="1700" b="1" spc="102">
              <a:solidFill>
                <a:srgbClr val="F1F0EC"/>
              </a:solidFill>
              <a:latin typeface="Public Sans Medium"/>
              <a:ea typeface="Public Sans Medium"/>
              <a:cs typeface="Public Sans Medium"/>
              <a:sym typeface="Public Sans Medium"/>
            </a:endParaRPr>
          </a:p>
        </p:txBody>
      </p:sp>
      <p:sp>
        <p:nvSpPr>
          <p:cNvPr id="23" name="TextBox 23"/>
          <p:cNvSpPr txBox="1"/>
          <p:nvPr/>
        </p:nvSpPr>
        <p:spPr>
          <a:xfrm>
            <a:off x="13298019" y="4610447"/>
            <a:ext cx="3907508" cy="531495"/>
          </a:xfrm>
          <a:prstGeom prst="rect">
            <a:avLst/>
          </a:prstGeom>
        </p:spPr>
        <p:txBody>
          <a:bodyPr lIns="0" tIns="0" rIns="0" bIns="0" rtlCol="0" anchor="t">
            <a:spAutoFit/>
          </a:bodyPr>
          <a:lstStyle/>
          <a:p>
            <a:pPr algn="ctr">
              <a:lnSpc>
                <a:spcPts val="3839"/>
              </a:lnSpc>
            </a:pPr>
            <a:r>
              <a:rPr lang="en-US" sz="3999" spc="-327">
                <a:solidFill>
                  <a:srgbClr val="F1F0EC"/>
                </a:solidFill>
                <a:latin typeface="Public Sans"/>
                <a:ea typeface="Public Sans"/>
                <a:cs typeface="Public Sans"/>
                <a:sym typeface="Public Sans"/>
              </a:rPr>
              <a:t>Влияние на ВВП</a:t>
            </a: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301" r="-1828" b="-16301"/>
            </a:stretch>
          </a:blipFill>
        </p:spPr>
      </p:sp>
      <p:sp>
        <p:nvSpPr>
          <p:cNvPr id="4" name="TextBox 4"/>
          <p:cNvSpPr txBox="1"/>
          <p:nvPr/>
        </p:nvSpPr>
        <p:spPr>
          <a:xfrm>
            <a:off x="1028700" y="1161854"/>
            <a:ext cx="9288546" cy="6589151"/>
          </a:xfrm>
          <a:prstGeom prst="rect">
            <a:avLst/>
          </a:prstGeom>
        </p:spPr>
        <p:txBody>
          <a:bodyPr lIns="0" tIns="0" rIns="0" bIns="0" rtlCol="0" anchor="t">
            <a:spAutoFit/>
          </a:bodyPr>
          <a:lstStyle/>
          <a:p>
            <a:pPr algn="l">
              <a:lnSpc>
                <a:spcPts val="3335"/>
              </a:lnSpc>
            </a:pPr>
            <a:r>
              <a:rPr lang="en-US" sz="2470" b="1" spc="148" dirty="0" err="1">
                <a:solidFill>
                  <a:srgbClr val="3A855D"/>
                </a:solidFill>
                <a:latin typeface="Public Sans Medium"/>
                <a:ea typeface="Public Sans Medium"/>
                <a:cs typeface="Public Sans Medium"/>
                <a:sym typeface="Public Sans Medium"/>
              </a:rPr>
              <a:t>Информационные</a:t>
            </a:r>
            <a:r>
              <a:rPr lang="en-US" sz="2470" b="1" spc="148" dirty="0">
                <a:solidFill>
                  <a:srgbClr val="3A855D"/>
                </a:solidFill>
                <a:latin typeface="Public Sans Medium"/>
                <a:ea typeface="Public Sans Medium"/>
                <a:cs typeface="Public Sans Medium"/>
                <a:sym typeface="Public Sans Medium"/>
              </a:rPr>
              <a:t> и </a:t>
            </a:r>
            <a:r>
              <a:rPr lang="en-US" sz="2470" b="1" spc="148" dirty="0" err="1">
                <a:solidFill>
                  <a:srgbClr val="3A855D"/>
                </a:solidFill>
                <a:latin typeface="Public Sans Medium"/>
                <a:ea typeface="Public Sans Medium"/>
                <a:cs typeface="Public Sans Medium"/>
                <a:sym typeface="Public Sans Medium"/>
              </a:rPr>
              <a:t>коммуникационные</a:t>
            </a:r>
            <a:r>
              <a:rPr lang="en-US" sz="2470" b="1" spc="148" dirty="0">
                <a:solidFill>
                  <a:srgbClr val="3A855D"/>
                </a:solidFill>
                <a:latin typeface="Public Sans Medium"/>
                <a:ea typeface="Public Sans Medium"/>
                <a:cs typeface="Public Sans Medium"/>
                <a:sym typeface="Public Sans Medium"/>
              </a:rPr>
              <a:t> </a:t>
            </a:r>
            <a:r>
              <a:rPr lang="en-US" sz="2470" b="1" spc="148" dirty="0" err="1">
                <a:solidFill>
                  <a:srgbClr val="3A855D"/>
                </a:solidFill>
                <a:latin typeface="Public Sans Medium"/>
                <a:ea typeface="Public Sans Medium"/>
                <a:cs typeface="Public Sans Medium"/>
                <a:sym typeface="Public Sans Medium"/>
              </a:rPr>
              <a:t>услуги</a:t>
            </a:r>
            <a:r>
              <a:rPr lang="en-US" sz="2470" b="1" spc="148" dirty="0">
                <a:solidFill>
                  <a:srgbClr val="3A855D"/>
                </a:solidFill>
                <a:latin typeface="Public Sans Medium"/>
                <a:ea typeface="Public Sans Medium"/>
                <a:cs typeface="Public Sans Medium"/>
                <a:sym typeface="Public Sans Medium"/>
              </a:rPr>
              <a:t> </a:t>
            </a:r>
            <a:r>
              <a:rPr lang="en-US" sz="2470" b="1" spc="148" dirty="0" err="1">
                <a:solidFill>
                  <a:srgbClr val="3A855D"/>
                </a:solidFill>
                <a:latin typeface="Public Sans Medium"/>
                <a:ea typeface="Public Sans Medium"/>
                <a:cs typeface="Public Sans Medium"/>
                <a:sym typeface="Public Sans Medium"/>
              </a:rPr>
              <a:t>становятся</a:t>
            </a:r>
            <a:r>
              <a:rPr lang="en-US" sz="2470" b="1" spc="148" dirty="0">
                <a:solidFill>
                  <a:srgbClr val="3A855D"/>
                </a:solidFill>
                <a:latin typeface="Public Sans Medium"/>
                <a:ea typeface="Public Sans Medium"/>
                <a:cs typeface="Public Sans Medium"/>
                <a:sym typeface="Public Sans Medium"/>
              </a:rPr>
              <a:t> </a:t>
            </a:r>
            <a:r>
              <a:rPr lang="en-US" sz="2470" b="1" spc="148" dirty="0" err="1">
                <a:solidFill>
                  <a:srgbClr val="3A855D"/>
                </a:solidFill>
                <a:latin typeface="Public Sans Medium"/>
                <a:ea typeface="Public Sans Medium"/>
                <a:cs typeface="Public Sans Medium"/>
                <a:sym typeface="Public Sans Medium"/>
              </a:rPr>
              <a:t>всё</a:t>
            </a:r>
            <a:r>
              <a:rPr lang="en-US" sz="2470" b="1" spc="148" dirty="0">
                <a:solidFill>
                  <a:srgbClr val="3A855D"/>
                </a:solidFill>
                <a:latin typeface="Public Sans Medium"/>
                <a:ea typeface="Public Sans Medium"/>
                <a:cs typeface="Public Sans Medium"/>
                <a:sym typeface="Public Sans Medium"/>
              </a:rPr>
              <a:t> </a:t>
            </a:r>
            <a:r>
              <a:rPr lang="en-US" sz="2470" b="1" spc="148" dirty="0" err="1">
                <a:solidFill>
                  <a:srgbClr val="3A855D"/>
                </a:solidFill>
                <a:latin typeface="Public Sans Medium"/>
                <a:ea typeface="Public Sans Medium"/>
                <a:cs typeface="Public Sans Medium"/>
                <a:sym typeface="Public Sans Medium"/>
              </a:rPr>
              <a:t>более</a:t>
            </a:r>
            <a:r>
              <a:rPr lang="en-US" sz="2470" b="1" spc="148" dirty="0">
                <a:solidFill>
                  <a:srgbClr val="3A855D"/>
                </a:solidFill>
                <a:latin typeface="Public Sans Medium"/>
                <a:ea typeface="Public Sans Medium"/>
                <a:cs typeface="Public Sans Medium"/>
                <a:sym typeface="Public Sans Medium"/>
              </a:rPr>
              <a:t> </a:t>
            </a:r>
            <a:r>
              <a:rPr lang="en-US" sz="2470" b="1" spc="148" dirty="0" err="1">
                <a:solidFill>
                  <a:srgbClr val="3A855D"/>
                </a:solidFill>
                <a:latin typeface="Public Sans Medium"/>
                <a:ea typeface="Public Sans Medium"/>
                <a:cs typeface="Public Sans Medium"/>
                <a:sym typeface="Public Sans Medium"/>
              </a:rPr>
              <a:t>значимыми</a:t>
            </a:r>
            <a:r>
              <a:rPr lang="en-US" sz="2470" b="1" spc="148" dirty="0">
                <a:solidFill>
                  <a:srgbClr val="3A855D"/>
                </a:solidFill>
                <a:latin typeface="Public Sans Medium"/>
                <a:ea typeface="Public Sans Medium"/>
                <a:cs typeface="Public Sans Medium"/>
                <a:sym typeface="Public Sans Medium"/>
              </a:rPr>
              <a:t>, </a:t>
            </a:r>
            <a:r>
              <a:rPr lang="en-US" sz="2470" b="1" spc="148" dirty="0" err="1">
                <a:solidFill>
                  <a:srgbClr val="3A855D"/>
                </a:solidFill>
                <a:latin typeface="Public Sans Medium"/>
                <a:ea typeface="Public Sans Medium"/>
                <a:cs typeface="Public Sans Medium"/>
                <a:sym typeface="Public Sans Medium"/>
              </a:rPr>
              <a:t>способствуя</a:t>
            </a:r>
            <a:r>
              <a:rPr lang="en-US" sz="2470" b="1" spc="148" dirty="0">
                <a:solidFill>
                  <a:srgbClr val="3A855D"/>
                </a:solidFill>
                <a:latin typeface="Public Sans Medium"/>
                <a:ea typeface="Public Sans Medium"/>
                <a:cs typeface="Public Sans Medium"/>
                <a:sym typeface="Public Sans Medium"/>
              </a:rPr>
              <a:t> </a:t>
            </a:r>
            <a:r>
              <a:rPr lang="en-US" sz="2470" b="1" spc="148" dirty="0" err="1">
                <a:solidFill>
                  <a:srgbClr val="3A855D"/>
                </a:solidFill>
                <a:latin typeface="Public Sans Medium"/>
                <a:ea typeface="Public Sans Medium"/>
                <a:cs typeface="Public Sans Medium"/>
                <a:sym typeface="Public Sans Medium"/>
              </a:rPr>
              <a:t>интеграции</a:t>
            </a:r>
            <a:r>
              <a:rPr lang="en-US" sz="2470" b="1" spc="148" dirty="0">
                <a:solidFill>
                  <a:srgbClr val="3A855D"/>
                </a:solidFill>
                <a:latin typeface="Public Sans Medium"/>
                <a:ea typeface="Public Sans Medium"/>
                <a:cs typeface="Public Sans Medium"/>
                <a:sym typeface="Public Sans Medium"/>
              </a:rPr>
              <a:t> </a:t>
            </a:r>
            <a:r>
              <a:rPr lang="en-US" sz="2470" b="1" spc="148" dirty="0" err="1">
                <a:solidFill>
                  <a:srgbClr val="3A855D"/>
                </a:solidFill>
                <a:latin typeface="Public Sans Medium"/>
                <a:ea typeface="Public Sans Medium"/>
                <a:cs typeface="Public Sans Medium"/>
                <a:sym typeface="Public Sans Medium"/>
              </a:rPr>
              <a:t>страны</a:t>
            </a:r>
            <a:r>
              <a:rPr lang="en-US" sz="2470" b="1" spc="148" dirty="0">
                <a:solidFill>
                  <a:srgbClr val="3A855D"/>
                </a:solidFill>
                <a:latin typeface="Public Sans Medium"/>
                <a:ea typeface="Public Sans Medium"/>
                <a:cs typeface="Public Sans Medium"/>
                <a:sym typeface="Public Sans Medium"/>
              </a:rPr>
              <a:t> в </a:t>
            </a:r>
            <a:r>
              <a:rPr lang="en-US" sz="2470" b="1" spc="148" dirty="0" err="1">
                <a:solidFill>
                  <a:srgbClr val="3A855D"/>
                </a:solidFill>
                <a:latin typeface="Public Sans Medium"/>
                <a:ea typeface="Public Sans Medium"/>
                <a:cs typeface="Public Sans Medium"/>
                <a:sym typeface="Public Sans Medium"/>
              </a:rPr>
              <a:t>глобальную</a:t>
            </a:r>
            <a:r>
              <a:rPr lang="en-US" sz="2470" b="1" spc="148" dirty="0">
                <a:solidFill>
                  <a:srgbClr val="3A855D"/>
                </a:solidFill>
                <a:latin typeface="Public Sans Medium"/>
                <a:ea typeface="Public Sans Medium"/>
                <a:cs typeface="Public Sans Medium"/>
                <a:sym typeface="Public Sans Medium"/>
              </a:rPr>
              <a:t> </a:t>
            </a:r>
            <a:r>
              <a:rPr lang="en-US" sz="2470" b="1" spc="148" dirty="0" err="1">
                <a:solidFill>
                  <a:srgbClr val="3A855D"/>
                </a:solidFill>
                <a:latin typeface="Public Sans Medium"/>
                <a:ea typeface="Public Sans Medium"/>
                <a:cs typeface="Public Sans Medium"/>
                <a:sym typeface="Public Sans Medium"/>
              </a:rPr>
              <a:t>цифровую</a:t>
            </a:r>
            <a:r>
              <a:rPr lang="en-US" sz="2470" b="1" spc="148" dirty="0">
                <a:solidFill>
                  <a:srgbClr val="3A855D"/>
                </a:solidFill>
                <a:latin typeface="Public Sans Medium"/>
                <a:ea typeface="Public Sans Medium"/>
                <a:cs typeface="Public Sans Medium"/>
                <a:sym typeface="Public Sans Medium"/>
              </a:rPr>
              <a:t> </a:t>
            </a:r>
            <a:r>
              <a:rPr lang="en-US" sz="2470" b="1" spc="148" dirty="0" err="1">
                <a:solidFill>
                  <a:srgbClr val="3A855D"/>
                </a:solidFill>
                <a:latin typeface="Public Sans Medium"/>
                <a:ea typeface="Public Sans Medium"/>
                <a:cs typeface="Public Sans Medium"/>
                <a:sym typeface="Public Sans Medium"/>
              </a:rPr>
              <a:t>экономику</a:t>
            </a:r>
            <a:r>
              <a:rPr lang="en-US" sz="2470" b="1" spc="148" dirty="0">
                <a:solidFill>
                  <a:srgbClr val="3A855D"/>
                </a:solidFill>
                <a:latin typeface="Public Sans Medium"/>
                <a:ea typeface="Public Sans Medium"/>
                <a:cs typeface="Public Sans Medium"/>
                <a:sym typeface="Public Sans Medium"/>
              </a:rPr>
              <a:t>. </a:t>
            </a:r>
            <a:r>
              <a:rPr lang="en-US" sz="2470" b="1" spc="148" dirty="0" err="1">
                <a:solidFill>
                  <a:srgbClr val="3A855D"/>
                </a:solidFill>
                <a:latin typeface="Public Sans Medium"/>
                <a:ea typeface="Public Sans Medium"/>
                <a:cs typeface="Public Sans Medium"/>
                <a:sym typeface="Public Sans Medium"/>
              </a:rPr>
              <a:t>Сектор</a:t>
            </a:r>
            <a:r>
              <a:rPr lang="en-US" sz="2470" b="1" spc="148" dirty="0">
                <a:solidFill>
                  <a:srgbClr val="3A855D"/>
                </a:solidFill>
                <a:latin typeface="Public Sans Medium"/>
                <a:ea typeface="Public Sans Medium"/>
                <a:cs typeface="Public Sans Medium"/>
                <a:sym typeface="Public Sans Medium"/>
              </a:rPr>
              <a:t> </a:t>
            </a:r>
            <a:r>
              <a:rPr lang="en-US" sz="2470" b="1" spc="148" dirty="0" err="1">
                <a:solidFill>
                  <a:srgbClr val="3A855D"/>
                </a:solidFill>
                <a:latin typeface="Public Sans Medium"/>
                <a:ea typeface="Public Sans Medium"/>
                <a:cs typeface="Public Sans Medium"/>
                <a:sym typeface="Public Sans Medium"/>
              </a:rPr>
              <a:t>информации</a:t>
            </a:r>
            <a:r>
              <a:rPr lang="en-US" sz="2470" b="1" spc="148" dirty="0">
                <a:solidFill>
                  <a:srgbClr val="3A855D"/>
                </a:solidFill>
                <a:latin typeface="Public Sans Medium"/>
                <a:ea typeface="Public Sans Medium"/>
                <a:cs typeface="Public Sans Medium"/>
                <a:sym typeface="Public Sans Medium"/>
              </a:rPr>
              <a:t> и </a:t>
            </a:r>
            <a:r>
              <a:rPr lang="en-US" sz="2470" b="1" spc="148" dirty="0" err="1">
                <a:solidFill>
                  <a:srgbClr val="3A855D"/>
                </a:solidFill>
                <a:latin typeface="Public Sans Medium"/>
                <a:ea typeface="Public Sans Medium"/>
                <a:cs typeface="Public Sans Medium"/>
                <a:sym typeface="Public Sans Medium"/>
              </a:rPr>
              <a:t>связи</a:t>
            </a:r>
            <a:r>
              <a:rPr lang="en-US" sz="2470" b="1" spc="148" dirty="0">
                <a:solidFill>
                  <a:srgbClr val="3A855D"/>
                </a:solidFill>
                <a:latin typeface="Public Sans Medium"/>
                <a:ea typeface="Public Sans Medium"/>
                <a:cs typeface="Public Sans Medium"/>
                <a:sym typeface="Public Sans Medium"/>
              </a:rPr>
              <a:t> </a:t>
            </a:r>
            <a:r>
              <a:rPr lang="en-US" sz="2470" b="1" spc="148" dirty="0" err="1">
                <a:solidFill>
                  <a:srgbClr val="3A855D"/>
                </a:solidFill>
                <a:latin typeface="Public Sans Medium"/>
                <a:ea typeface="Public Sans Medium"/>
                <a:cs typeface="Public Sans Medium"/>
                <a:sym typeface="Public Sans Medium"/>
              </a:rPr>
              <a:t>открывает</a:t>
            </a:r>
            <a:r>
              <a:rPr lang="en-US" sz="2470" b="1" spc="148" dirty="0">
                <a:solidFill>
                  <a:srgbClr val="3A855D"/>
                </a:solidFill>
                <a:latin typeface="Public Sans Medium"/>
                <a:ea typeface="Public Sans Medium"/>
                <a:cs typeface="Public Sans Medium"/>
                <a:sym typeface="Public Sans Medium"/>
              </a:rPr>
              <a:t> </a:t>
            </a:r>
            <a:r>
              <a:rPr lang="en-US" sz="2470" b="1" spc="148" dirty="0" err="1">
                <a:solidFill>
                  <a:srgbClr val="3A855D"/>
                </a:solidFill>
                <a:latin typeface="Public Sans Medium"/>
                <a:ea typeface="Public Sans Medium"/>
                <a:cs typeface="Public Sans Medium"/>
                <a:sym typeface="Public Sans Medium"/>
              </a:rPr>
              <a:t>новые</a:t>
            </a:r>
            <a:r>
              <a:rPr lang="en-US" sz="2470" b="1" spc="148" dirty="0">
                <a:solidFill>
                  <a:srgbClr val="3A855D"/>
                </a:solidFill>
                <a:latin typeface="Public Sans Medium"/>
                <a:ea typeface="Public Sans Medium"/>
                <a:cs typeface="Public Sans Medium"/>
                <a:sym typeface="Public Sans Medium"/>
              </a:rPr>
              <a:t> </a:t>
            </a:r>
            <a:r>
              <a:rPr lang="en-US" sz="2470" b="1" spc="148" dirty="0" err="1">
                <a:solidFill>
                  <a:srgbClr val="3A855D"/>
                </a:solidFill>
                <a:latin typeface="Public Sans Medium"/>
                <a:ea typeface="Public Sans Medium"/>
                <a:cs typeface="Public Sans Medium"/>
                <a:sym typeface="Public Sans Medium"/>
              </a:rPr>
              <a:t>возможности</a:t>
            </a:r>
            <a:r>
              <a:rPr lang="en-US" sz="2470" b="1" spc="148" dirty="0">
                <a:solidFill>
                  <a:srgbClr val="3A855D"/>
                </a:solidFill>
                <a:latin typeface="Public Sans Medium"/>
                <a:ea typeface="Public Sans Medium"/>
                <a:cs typeface="Public Sans Medium"/>
                <a:sym typeface="Public Sans Medium"/>
              </a:rPr>
              <a:t> </a:t>
            </a:r>
            <a:r>
              <a:rPr lang="en-US" sz="2470" b="1" spc="148" dirty="0" err="1">
                <a:solidFill>
                  <a:srgbClr val="3A855D"/>
                </a:solidFill>
                <a:latin typeface="Public Sans Medium"/>
                <a:ea typeface="Public Sans Medium"/>
                <a:cs typeface="Public Sans Medium"/>
                <a:sym typeface="Public Sans Medium"/>
              </a:rPr>
              <a:t>для</a:t>
            </a:r>
            <a:r>
              <a:rPr lang="en-US" sz="2470" b="1" spc="148" dirty="0">
                <a:solidFill>
                  <a:srgbClr val="3A855D"/>
                </a:solidFill>
                <a:latin typeface="Public Sans Medium"/>
                <a:ea typeface="Public Sans Medium"/>
                <a:cs typeface="Public Sans Medium"/>
                <a:sym typeface="Public Sans Medium"/>
              </a:rPr>
              <a:t> </a:t>
            </a:r>
            <a:r>
              <a:rPr lang="en-US" sz="2470" b="1" spc="148" dirty="0" err="1">
                <a:solidFill>
                  <a:srgbClr val="3A855D"/>
                </a:solidFill>
                <a:latin typeface="Public Sans Medium"/>
                <a:ea typeface="Public Sans Medium"/>
                <a:cs typeface="Public Sans Medium"/>
                <a:sym typeface="Public Sans Medium"/>
              </a:rPr>
              <a:t>бизнеса</a:t>
            </a:r>
            <a:r>
              <a:rPr lang="en-US" sz="2470" b="1" spc="148" dirty="0">
                <a:solidFill>
                  <a:srgbClr val="3A855D"/>
                </a:solidFill>
                <a:latin typeface="Public Sans Medium"/>
                <a:ea typeface="Public Sans Medium"/>
                <a:cs typeface="Public Sans Medium"/>
                <a:sym typeface="Public Sans Medium"/>
              </a:rPr>
              <a:t> и </a:t>
            </a:r>
            <a:r>
              <a:rPr lang="en-US" sz="2470" b="1" spc="148" dirty="0" err="1">
                <a:solidFill>
                  <a:srgbClr val="3A855D"/>
                </a:solidFill>
                <a:latin typeface="Public Sans Medium"/>
                <a:ea typeface="Public Sans Medium"/>
                <a:cs typeface="Public Sans Medium"/>
                <a:sym typeface="Public Sans Medium"/>
              </a:rPr>
              <a:t>улучшает</a:t>
            </a:r>
            <a:r>
              <a:rPr lang="en-US" sz="2470" b="1" spc="148" dirty="0">
                <a:solidFill>
                  <a:srgbClr val="3A855D"/>
                </a:solidFill>
                <a:latin typeface="Public Sans Medium"/>
                <a:ea typeface="Public Sans Medium"/>
                <a:cs typeface="Public Sans Medium"/>
                <a:sym typeface="Public Sans Medium"/>
              </a:rPr>
              <a:t> </a:t>
            </a:r>
            <a:r>
              <a:rPr lang="en-US" sz="2470" b="1" spc="148" dirty="0" err="1">
                <a:solidFill>
                  <a:srgbClr val="3A855D"/>
                </a:solidFill>
                <a:latin typeface="Public Sans Medium"/>
                <a:ea typeface="Public Sans Medium"/>
                <a:cs typeface="Public Sans Medium"/>
                <a:sym typeface="Public Sans Medium"/>
              </a:rPr>
              <a:t>качество</a:t>
            </a:r>
            <a:r>
              <a:rPr lang="en-US" sz="2470" b="1" spc="148" dirty="0">
                <a:solidFill>
                  <a:srgbClr val="3A855D"/>
                </a:solidFill>
                <a:latin typeface="Public Sans Medium"/>
                <a:ea typeface="Public Sans Medium"/>
                <a:cs typeface="Public Sans Medium"/>
                <a:sym typeface="Public Sans Medium"/>
              </a:rPr>
              <a:t> </a:t>
            </a:r>
            <a:r>
              <a:rPr lang="en-US" sz="2470" b="1" spc="148" dirty="0" err="1">
                <a:solidFill>
                  <a:srgbClr val="3A855D"/>
                </a:solidFill>
                <a:latin typeface="Public Sans Medium"/>
                <a:ea typeface="Public Sans Medium"/>
                <a:cs typeface="Public Sans Medium"/>
                <a:sym typeface="Public Sans Medium"/>
              </a:rPr>
              <a:t>жизни</a:t>
            </a:r>
            <a:r>
              <a:rPr lang="en-US" sz="2470" b="1" spc="148" dirty="0">
                <a:solidFill>
                  <a:srgbClr val="3A855D"/>
                </a:solidFill>
                <a:latin typeface="Public Sans Medium"/>
                <a:ea typeface="Public Sans Medium"/>
                <a:cs typeface="Public Sans Medium"/>
                <a:sym typeface="Public Sans Medium"/>
              </a:rPr>
              <a:t>. </a:t>
            </a:r>
            <a:r>
              <a:rPr lang="en-US" sz="2470" b="1" spc="148" dirty="0" err="1">
                <a:solidFill>
                  <a:srgbClr val="3A855D"/>
                </a:solidFill>
                <a:latin typeface="Public Sans Medium"/>
                <a:ea typeface="Public Sans Medium"/>
                <a:cs typeface="Public Sans Medium"/>
                <a:sym typeface="Public Sans Medium"/>
              </a:rPr>
              <a:t>Финансовые</a:t>
            </a:r>
            <a:r>
              <a:rPr lang="en-US" sz="2470" b="1" spc="148" dirty="0">
                <a:solidFill>
                  <a:srgbClr val="3A855D"/>
                </a:solidFill>
                <a:latin typeface="Public Sans Medium"/>
                <a:ea typeface="Public Sans Medium"/>
                <a:cs typeface="Public Sans Medium"/>
                <a:sym typeface="Public Sans Medium"/>
              </a:rPr>
              <a:t> и </a:t>
            </a:r>
            <a:r>
              <a:rPr lang="en-US" sz="2470" b="1" spc="148" dirty="0" err="1">
                <a:solidFill>
                  <a:srgbClr val="3A855D"/>
                </a:solidFill>
                <a:latin typeface="Public Sans Medium"/>
                <a:ea typeface="Public Sans Medium"/>
                <a:cs typeface="Public Sans Medium"/>
                <a:sym typeface="Public Sans Medium"/>
              </a:rPr>
              <a:t>административные</a:t>
            </a:r>
            <a:r>
              <a:rPr lang="en-US" sz="2470" b="1" spc="148" dirty="0">
                <a:solidFill>
                  <a:srgbClr val="3A855D"/>
                </a:solidFill>
                <a:latin typeface="Public Sans Medium"/>
                <a:ea typeface="Public Sans Medium"/>
                <a:cs typeface="Public Sans Medium"/>
                <a:sym typeface="Public Sans Medium"/>
              </a:rPr>
              <a:t> </a:t>
            </a:r>
            <a:r>
              <a:rPr lang="en-US" sz="2470" b="1" spc="148" dirty="0" err="1">
                <a:solidFill>
                  <a:srgbClr val="3A855D"/>
                </a:solidFill>
                <a:latin typeface="Public Sans Medium"/>
                <a:ea typeface="Public Sans Medium"/>
                <a:cs typeface="Public Sans Medium"/>
                <a:sym typeface="Public Sans Medium"/>
              </a:rPr>
              <a:t>услуги</a:t>
            </a:r>
            <a:r>
              <a:rPr lang="en-US" sz="2470" b="1" spc="148" dirty="0">
                <a:solidFill>
                  <a:srgbClr val="3A855D"/>
                </a:solidFill>
                <a:latin typeface="Public Sans Medium"/>
                <a:ea typeface="Public Sans Medium"/>
                <a:cs typeface="Public Sans Medium"/>
                <a:sym typeface="Public Sans Medium"/>
              </a:rPr>
              <a:t>, </a:t>
            </a:r>
            <a:r>
              <a:rPr lang="en-US" sz="2470" b="1" spc="148" dirty="0" err="1">
                <a:solidFill>
                  <a:srgbClr val="3A855D"/>
                </a:solidFill>
                <a:latin typeface="Public Sans Medium"/>
                <a:ea typeface="Public Sans Medium"/>
                <a:cs typeface="Public Sans Medium"/>
                <a:sym typeface="Public Sans Medium"/>
              </a:rPr>
              <a:t>включая</a:t>
            </a:r>
            <a:r>
              <a:rPr lang="en-US" sz="2470" b="1" spc="148" dirty="0">
                <a:solidFill>
                  <a:srgbClr val="3A855D"/>
                </a:solidFill>
                <a:latin typeface="Public Sans Medium"/>
                <a:ea typeface="Public Sans Medium"/>
                <a:cs typeface="Public Sans Medium"/>
                <a:sym typeface="Public Sans Medium"/>
              </a:rPr>
              <a:t> </a:t>
            </a:r>
            <a:r>
              <a:rPr lang="en-US" sz="2470" b="1" spc="148" dirty="0" err="1">
                <a:solidFill>
                  <a:srgbClr val="3A855D"/>
                </a:solidFill>
                <a:latin typeface="Public Sans Medium"/>
                <a:ea typeface="Public Sans Medium"/>
                <a:cs typeface="Public Sans Medium"/>
                <a:sym typeface="Public Sans Medium"/>
              </a:rPr>
              <a:t>финансовую</a:t>
            </a:r>
            <a:r>
              <a:rPr lang="en-US" sz="2470" b="1" spc="148" dirty="0">
                <a:solidFill>
                  <a:srgbClr val="3A855D"/>
                </a:solidFill>
                <a:latin typeface="Public Sans Medium"/>
                <a:ea typeface="Public Sans Medium"/>
                <a:cs typeface="Public Sans Medium"/>
                <a:sym typeface="Public Sans Medium"/>
              </a:rPr>
              <a:t> </a:t>
            </a:r>
            <a:r>
              <a:rPr lang="en-US" sz="2470" b="1" spc="148" dirty="0" err="1">
                <a:solidFill>
                  <a:srgbClr val="3A855D"/>
                </a:solidFill>
                <a:latin typeface="Public Sans Medium"/>
                <a:ea typeface="Public Sans Medium"/>
                <a:cs typeface="Public Sans Medium"/>
                <a:sym typeface="Public Sans Medium"/>
              </a:rPr>
              <a:t>деятельность</a:t>
            </a:r>
            <a:r>
              <a:rPr lang="en-US" sz="2470" b="1" spc="148" dirty="0">
                <a:solidFill>
                  <a:srgbClr val="3A855D"/>
                </a:solidFill>
                <a:latin typeface="Public Sans Medium"/>
                <a:ea typeface="Public Sans Medium"/>
                <a:cs typeface="Public Sans Medium"/>
                <a:sym typeface="Public Sans Medium"/>
              </a:rPr>
              <a:t> и </a:t>
            </a:r>
            <a:r>
              <a:rPr lang="en-US" sz="2470" b="1" spc="148" dirty="0" err="1">
                <a:solidFill>
                  <a:srgbClr val="3A855D"/>
                </a:solidFill>
                <a:latin typeface="Public Sans Medium"/>
                <a:ea typeface="Public Sans Medium"/>
                <a:cs typeface="Public Sans Medium"/>
                <a:sym typeface="Public Sans Medium"/>
              </a:rPr>
              <a:t>операции</a:t>
            </a:r>
            <a:r>
              <a:rPr lang="en-US" sz="2470" b="1" spc="148" dirty="0">
                <a:solidFill>
                  <a:srgbClr val="3A855D"/>
                </a:solidFill>
                <a:latin typeface="Public Sans Medium"/>
                <a:ea typeface="Public Sans Medium"/>
                <a:cs typeface="Public Sans Medium"/>
                <a:sym typeface="Public Sans Medium"/>
              </a:rPr>
              <a:t> с </a:t>
            </a:r>
            <a:r>
              <a:rPr lang="en-US" sz="2470" b="1" spc="148" dirty="0" err="1">
                <a:solidFill>
                  <a:srgbClr val="3A855D"/>
                </a:solidFill>
                <a:latin typeface="Public Sans Medium"/>
                <a:ea typeface="Public Sans Medium"/>
                <a:cs typeface="Public Sans Medium"/>
                <a:sym typeface="Public Sans Medium"/>
              </a:rPr>
              <a:t>недвижимостью</a:t>
            </a:r>
            <a:r>
              <a:rPr lang="en-US" sz="2470" b="1" spc="148" dirty="0">
                <a:solidFill>
                  <a:srgbClr val="3A855D"/>
                </a:solidFill>
                <a:latin typeface="Public Sans Medium"/>
                <a:ea typeface="Public Sans Medium"/>
                <a:cs typeface="Public Sans Medium"/>
                <a:sym typeface="Public Sans Medium"/>
              </a:rPr>
              <a:t>. </a:t>
            </a:r>
            <a:r>
              <a:rPr lang="en-US" sz="2470" b="1" spc="148" dirty="0" err="1">
                <a:solidFill>
                  <a:srgbClr val="3A855D"/>
                </a:solidFill>
                <a:latin typeface="Public Sans Medium"/>
                <a:ea typeface="Public Sans Medium"/>
                <a:cs typeface="Public Sans Medium"/>
                <a:sym typeface="Public Sans Medium"/>
              </a:rPr>
              <a:t>Государственные</a:t>
            </a:r>
            <a:r>
              <a:rPr lang="en-US" sz="2470" b="1" spc="148" dirty="0">
                <a:solidFill>
                  <a:srgbClr val="3A855D"/>
                </a:solidFill>
                <a:latin typeface="Public Sans Medium"/>
                <a:ea typeface="Public Sans Medium"/>
                <a:cs typeface="Public Sans Medium"/>
                <a:sym typeface="Public Sans Medium"/>
              </a:rPr>
              <a:t> и </a:t>
            </a:r>
            <a:r>
              <a:rPr lang="en-US" sz="2470" b="1" spc="148" dirty="0" err="1">
                <a:solidFill>
                  <a:srgbClr val="3A855D"/>
                </a:solidFill>
                <a:latin typeface="Public Sans Medium"/>
                <a:ea typeface="Public Sans Medium"/>
                <a:cs typeface="Public Sans Medium"/>
                <a:sym typeface="Public Sans Medium"/>
              </a:rPr>
              <a:t>социальные</a:t>
            </a:r>
            <a:r>
              <a:rPr lang="en-US" sz="2470" b="1" spc="148" dirty="0">
                <a:solidFill>
                  <a:srgbClr val="3A855D"/>
                </a:solidFill>
                <a:latin typeface="Public Sans Medium"/>
                <a:ea typeface="Public Sans Medium"/>
                <a:cs typeface="Public Sans Medium"/>
                <a:sym typeface="Public Sans Medium"/>
              </a:rPr>
              <a:t> </a:t>
            </a:r>
            <a:r>
              <a:rPr lang="en-US" sz="2470" b="1" spc="148" dirty="0" err="1">
                <a:solidFill>
                  <a:srgbClr val="3A855D"/>
                </a:solidFill>
                <a:latin typeface="Public Sans Medium"/>
                <a:ea typeface="Public Sans Medium"/>
                <a:cs typeface="Public Sans Medium"/>
                <a:sym typeface="Public Sans Medium"/>
              </a:rPr>
              <a:t>услуги</a:t>
            </a:r>
            <a:r>
              <a:rPr lang="en-US" sz="2470" b="1" spc="148" dirty="0">
                <a:solidFill>
                  <a:srgbClr val="3A855D"/>
                </a:solidFill>
                <a:latin typeface="Public Sans Medium"/>
                <a:ea typeface="Public Sans Medium"/>
                <a:cs typeface="Public Sans Medium"/>
                <a:sym typeface="Public Sans Medium"/>
              </a:rPr>
              <a:t>, </a:t>
            </a:r>
            <a:r>
              <a:rPr lang="en-US" sz="2470" b="1" spc="148" dirty="0" err="1">
                <a:solidFill>
                  <a:srgbClr val="3A855D"/>
                </a:solidFill>
                <a:latin typeface="Public Sans Medium"/>
                <a:ea typeface="Public Sans Medium"/>
                <a:cs typeface="Public Sans Medium"/>
                <a:sym typeface="Public Sans Medium"/>
              </a:rPr>
              <a:t>такие</a:t>
            </a:r>
            <a:r>
              <a:rPr lang="en-US" sz="2470" b="1" spc="148" dirty="0">
                <a:solidFill>
                  <a:srgbClr val="3A855D"/>
                </a:solidFill>
                <a:latin typeface="Public Sans Medium"/>
                <a:ea typeface="Public Sans Medium"/>
                <a:cs typeface="Public Sans Medium"/>
                <a:sym typeface="Public Sans Medium"/>
              </a:rPr>
              <a:t> </a:t>
            </a:r>
            <a:r>
              <a:rPr lang="en-US" sz="2470" b="1" spc="148" dirty="0" err="1">
                <a:solidFill>
                  <a:srgbClr val="3A855D"/>
                </a:solidFill>
                <a:latin typeface="Public Sans Medium"/>
                <a:ea typeface="Public Sans Medium"/>
                <a:cs typeface="Public Sans Medium"/>
                <a:sym typeface="Public Sans Medium"/>
              </a:rPr>
              <a:t>как</a:t>
            </a:r>
            <a:r>
              <a:rPr lang="en-US" sz="2470" b="1" spc="148" dirty="0">
                <a:solidFill>
                  <a:srgbClr val="3A855D"/>
                </a:solidFill>
                <a:latin typeface="Public Sans Medium"/>
                <a:ea typeface="Public Sans Medium"/>
                <a:cs typeface="Public Sans Medium"/>
                <a:sym typeface="Public Sans Medium"/>
              </a:rPr>
              <a:t> </a:t>
            </a:r>
            <a:r>
              <a:rPr lang="en-US" sz="2470" b="1" spc="148" dirty="0" err="1">
                <a:solidFill>
                  <a:srgbClr val="3A855D"/>
                </a:solidFill>
                <a:latin typeface="Public Sans Medium"/>
                <a:ea typeface="Public Sans Medium"/>
                <a:cs typeface="Public Sans Medium"/>
                <a:sym typeface="Public Sans Medium"/>
              </a:rPr>
              <a:t>образование</a:t>
            </a:r>
            <a:r>
              <a:rPr lang="en-US" sz="2470" b="1" spc="148" dirty="0">
                <a:solidFill>
                  <a:srgbClr val="3A855D"/>
                </a:solidFill>
                <a:latin typeface="Public Sans Medium"/>
                <a:ea typeface="Public Sans Medium"/>
                <a:cs typeface="Public Sans Medium"/>
                <a:sym typeface="Public Sans Medium"/>
              </a:rPr>
              <a:t> и </a:t>
            </a:r>
            <a:r>
              <a:rPr lang="en-US" sz="2470" b="1" spc="148" dirty="0" err="1">
                <a:solidFill>
                  <a:srgbClr val="3A855D"/>
                </a:solidFill>
                <a:latin typeface="Public Sans Medium"/>
                <a:ea typeface="Public Sans Medium"/>
                <a:cs typeface="Public Sans Medium"/>
                <a:sym typeface="Public Sans Medium"/>
              </a:rPr>
              <a:t>здравоохранение</a:t>
            </a:r>
            <a:r>
              <a:rPr lang="en-US" sz="2470" b="1" spc="148" dirty="0">
                <a:solidFill>
                  <a:srgbClr val="3A855D"/>
                </a:solidFill>
                <a:latin typeface="Public Sans Medium"/>
                <a:ea typeface="Public Sans Medium"/>
                <a:cs typeface="Public Sans Medium"/>
                <a:sym typeface="Public Sans Medium"/>
              </a:rPr>
              <a:t>, </a:t>
            </a:r>
            <a:r>
              <a:rPr lang="en-US" sz="2470" b="1" spc="148" dirty="0" err="1">
                <a:solidFill>
                  <a:srgbClr val="3A855D"/>
                </a:solidFill>
                <a:latin typeface="Public Sans Medium"/>
                <a:ea typeface="Public Sans Medium"/>
                <a:cs typeface="Public Sans Medium"/>
                <a:sym typeface="Public Sans Medium"/>
              </a:rPr>
              <a:t>обеспечивают</a:t>
            </a:r>
            <a:r>
              <a:rPr lang="en-US" sz="2470" b="1" spc="148" dirty="0">
                <a:solidFill>
                  <a:srgbClr val="3A855D"/>
                </a:solidFill>
                <a:latin typeface="Public Sans Medium"/>
                <a:ea typeface="Public Sans Medium"/>
                <a:cs typeface="Public Sans Medium"/>
                <a:sym typeface="Public Sans Medium"/>
              </a:rPr>
              <a:t> </a:t>
            </a:r>
            <a:r>
              <a:rPr lang="en-US" sz="2470" b="1" spc="148" dirty="0" err="1">
                <a:solidFill>
                  <a:srgbClr val="3A855D"/>
                </a:solidFill>
                <a:latin typeface="Public Sans Medium"/>
                <a:ea typeface="Public Sans Medium"/>
                <a:cs typeface="Public Sans Medium"/>
                <a:sym typeface="Public Sans Medium"/>
              </a:rPr>
              <a:t>высокий</a:t>
            </a:r>
            <a:r>
              <a:rPr lang="en-US" sz="2470" b="1" spc="148" dirty="0">
                <a:solidFill>
                  <a:srgbClr val="3A855D"/>
                </a:solidFill>
                <a:latin typeface="Public Sans Medium"/>
                <a:ea typeface="Public Sans Medium"/>
                <a:cs typeface="Public Sans Medium"/>
                <a:sym typeface="Public Sans Medium"/>
              </a:rPr>
              <a:t> </a:t>
            </a:r>
            <a:r>
              <a:rPr lang="en-US" sz="2470" b="1" spc="148" dirty="0" err="1">
                <a:solidFill>
                  <a:srgbClr val="3A855D"/>
                </a:solidFill>
                <a:latin typeface="Public Sans Medium"/>
                <a:ea typeface="Public Sans Medium"/>
                <a:cs typeface="Public Sans Medium"/>
                <a:sym typeface="Public Sans Medium"/>
              </a:rPr>
              <a:t>уровень</a:t>
            </a:r>
            <a:r>
              <a:rPr lang="en-US" sz="2470" b="1" spc="148" dirty="0">
                <a:solidFill>
                  <a:srgbClr val="3A855D"/>
                </a:solidFill>
                <a:latin typeface="Public Sans Medium"/>
                <a:ea typeface="Public Sans Medium"/>
                <a:cs typeface="Public Sans Medium"/>
                <a:sym typeface="Public Sans Medium"/>
              </a:rPr>
              <a:t> </a:t>
            </a:r>
            <a:r>
              <a:rPr lang="en-US" sz="2470" b="1" spc="148" dirty="0" err="1">
                <a:solidFill>
                  <a:srgbClr val="3A855D"/>
                </a:solidFill>
                <a:latin typeface="Public Sans Medium"/>
                <a:ea typeface="Public Sans Medium"/>
                <a:cs typeface="Public Sans Medium"/>
                <a:sym typeface="Public Sans Medium"/>
              </a:rPr>
              <a:t>жизни</a:t>
            </a:r>
            <a:r>
              <a:rPr lang="en-US" sz="2470" b="1" spc="148" dirty="0">
                <a:solidFill>
                  <a:srgbClr val="3A855D"/>
                </a:solidFill>
                <a:latin typeface="Public Sans Medium"/>
                <a:ea typeface="Public Sans Medium"/>
                <a:cs typeface="Public Sans Medium"/>
                <a:sym typeface="Public Sans Medium"/>
              </a:rPr>
              <a:t> </a:t>
            </a:r>
            <a:r>
              <a:rPr lang="en-US" sz="2470" b="1" spc="148" dirty="0" err="1">
                <a:solidFill>
                  <a:srgbClr val="3A855D"/>
                </a:solidFill>
                <a:latin typeface="Public Sans Medium"/>
                <a:ea typeface="Public Sans Medium"/>
                <a:cs typeface="Public Sans Medium"/>
                <a:sym typeface="Public Sans Medium"/>
              </a:rPr>
              <a:t>населения</a:t>
            </a:r>
            <a:r>
              <a:rPr lang="en-US" sz="2470" b="1" spc="148" dirty="0">
                <a:solidFill>
                  <a:srgbClr val="3A855D"/>
                </a:solidFill>
                <a:latin typeface="Public Sans Medium"/>
                <a:ea typeface="Public Sans Medium"/>
                <a:cs typeface="Public Sans Medium"/>
                <a:sym typeface="Public Sans Medium"/>
              </a:rPr>
              <a:t> и </a:t>
            </a:r>
            <a:r>
              <a:rPr lang="en-US" sz="2470" b="1" spc="148" dirty="0" err="1">
                <a:solidFill>
                  <a:srgbClr val="3A855D"/>
                </a:solidFill>
                <a:latin typeface="Public Sans Medium"/>
                <a:ea typeface="Public Sans Medium"/>
                <a:cs typeface="Public Sans Medium"/>
                <a:sym typeface="Public Sans Medium"/>
              </a:rPr>
              <a:t>способствуют</a:t>
            </a:r>
            <a:r>
              <a:rPr lang="en-US" sz="2470" b="1" spc="148" dirty="0">
                <a:solidFill>
                  <a:srgbClr val="3A855D"/>
                </a:solidFill>
                <a:latin typeface="Public Sans Medium"/>
                <a:ea typeface="Public Sans Medium"/>
                <a:cs typeface="Public Sans Medium"/>
                <a:sym typeface="Public Sans Medium"/>
              </a:rPr>
              <a:t> </a:t>
            </a:r>
            <a:r>
              <a:rPr lang="en-US" sz="2470" b="1" spc="148" dirty="0" err="1">
                <a:solidFill>
                  <a:srgbClr val="3A855D"/>
                </a:solidFill>
                <a:latin typeface="Public Sans Medium"/>
                <a:ea typeface="Public Sans Medium"/>
                <a:cs typeface="Public Sans Medium"/>
                <a:sym typeface="Public Sans Medium"/>
              </a:rPr>
              <a:t>социальному</a:t>
            </a:r>
            <a:r>
              <a:rPr lang="en-US" sz="2470" b="1" spc="148" dirty="0">
                <a:solidFill>
                  <a:srgbClr val="3A855D"/>
                </a:solidFill>
                <a:latin typeface="Public Sans Medium"/>
                <a:ea typeface="Public Sans Medium"/>
                <a:cs typeface="Public Sans Medium"/>
                <a:sym typeface="Public Sans Medium"/>
              </a:rPr>
              <a:t> </a:t>
            </a:r>
            <a:r>
              <a:rPr lang="en-US" sz="2470" b="1" spc="148" dirty="0" err="1">
                <a:solidFill>
                  <a:srgbClr val="3A855D"/>
                </a:solidFill>
                <a:latin typeface="Public Sans Medium"/>
                <a:ea typeface="Public Sans Medium"/>
                <a:cs typeface="Public Sans Medium"/>
                <a:sym typeface="Public Sans Medium"/>
              </a:rPr>
              <a:t>развитию</a:t>
            </a:r>
            <a:r>
              <a:rPr lang="en-US" sz="2470" b="1" spc="148" dirty="0">
                <a:solidFill>
                  <a:srgbClr val="3A855D"/>
                </a:solidFill>
                <a:latin typeface="Public Sans Medium"/>
                <a:ea typeface="Public Sans Medium"/>
                <a:cs typeface="Public Sans Medium"/>
                <a:sym typeface="Public Sans Medium"/>
              </a:rPr>
              <a:t>.</a:t>
            </a:r>
          </a:p>
          <a:p>
            <a:pPr algn="l">
              <a:lnSpc>
                <a:spcPts val="3335"/>
              </a:lnSpc>
            </a:pPr>
            <a:r>
              <a:rPr lang="en-US" sz="2470" b="1" spc="148" dirty="0" err="1">
                <a:solidFill>
                  <a:srgbClr val="3A855D"/>
                </a:solidFill>
                <a:latin typeface="Public Sans Medium"/>
                <a:ea typeface="Public Sans Medium"/>
                <a:cs typeface="Public Sans Medium"/>
                <a:sym typeface="Public Sans Medium"/>
              </a:rPr>
              <a:t>Таким</a:t>
            </a:r>
            <a:r>
              <a:rPr lang="en-US" sz="2470" b="1" spc="148" dirty="0">
                <a:solidFill>
                  <a:srgbClr val="3A855D"/>
                </a:solidFill>
                <a:latin typeface="Public Sans Medium"/>
                <a:ea typeface="Public Sans Medium"/>
                <a:cs typeface="Public Sans Medium"/>
                <a:sym typeface="Public Sans Medium"/>
              </a:rPr>
              <a:t> </a:t>
            </a:r>
            <a:r>
              <a:rPr lang="en-US" sz="2470" b="1" spc="148" dirty="0" err="1">
                <a:solidFill>
                  <a:srgbClr val="3A855D"/>
                </a:solidFill>
                <a:latin typeface="Public Sans Medium"/>
                <a:ea typeface="Public Sans Medium"/>
                <a:cs typeface="Public Sans Medium"/>
                <a:sym typeface="Public Sans Medium"/>
              </a:rPr>
              <a:t>образом</a:t>
            </a:r>
            <a:r>
              <a:rPr lang="en-US" sz="2470" b="1" spc="148" dirty="0">
                <a:solidFill>
                  <a:srgbClr val="3A855D"/>
                </a:solidFill>
                <a:latin typeface="Public Sans Medium"/>
                <a:ea typeface="Public Sans Medium"/>
                <a:cs typeface="Public Sans Medium"/>
                <a:sym typeface="Public Sans Medium"/>
              </a:rPr>
              <a:t>, </a:t>
            </a:r>
            <a:r>
              <a:rPr lang="en-US" sz="2470" b="1" spc="148" dirty="0" err="1">
                <a:solidFill>
                  <a:srgbClr val="3A855D"/>
                </a:solidFill>
                <a:latin typeface="Public Sans Medium"/>
                <a:ea typeface="Public Sans Medium"/>
                <a:cs typeface="Public Sans Medium"/>
                <a:sym typeface="Public Sans Medium"/>
              </a:rPr>
              <a:t>сфера</a:t>
            </a:r>
            <a:r>
              <a:rPr lang="en-US" sz="2470" b="1" spc="148" dirty="0">
                <a:solidFill>
                  <a:srgbClr val="3A855D"/>
                </a:solidFill>
                <a:latin typeface="Public Sans Medium"/>
                <a:ea typeface="Public Sans Medium"/>
                <a:cs typeface="Public Sans Medium"/>
                <a:sym typeface="Public Sans Medium"/>
              </a:rPr>
              <a:t> </a:t>
            </a:r>
            <a:r>
              <a:rPr lang="en-US" sz="2470" b="1" spc="148" dirty="0" err="1">
                <a:solidFill>
                  <a:srgbClr val="3A855D"/>
                </a:solidFill>
                <a:latin typeface="Public Sans Medium"/>
                <a:ea typeface="Public Sans Medium"/>
                <a:cs typeface="Public Sans Medium"/>
                <a:sym typeface="Public Sans Medium"/>
              </a:rPr>
              <a:t>услуг</a:t>
            </a:r>
            <a:r>
              <a:rPr lang="en-US" sz="2470" b="1" spc="148" dirty="0">
                <a:solidFill>
                  <a:srgbClr val="3A855D"/>
                </a:solidFill>
                <a:latin typeface="Public Sans Medium"/>
                <a:ea typeface="Public Sans Medium"/>
                <a:cs typeface="Public Sans Medium"/>
                <a:sym typeface="Public Sans Medium"/>
              </a:rPr>
              <a:t> в </a:t>
            </a:r>
            <a:r>
              <a:rPr lang="en-US" sz="2470" b="1" spc="148" dirty="0" err="1">
                <a:solidFill>
                  <a:srgbClr val="3A855D"/>
                </a:solidFill>
                <a:latin typeface="Public Sans Medium"/>
                <a:ea typeface="Public Sans Medium"/>
                <a:cs typeface="Public Sans Medium"/>
                <a:sym typeface="Public Sans Medium"/>
              </a:rPr>
              <a:t>Беларуси</a:t>
            </a:r>
            <a:r>
              <a:rPr lang="en-US" sz="2470" b="1" spc="148" dirty="0">
                <a:solidFill>
                  <a:srgbClr val="3A855D"/>
                </a:solidFill>
                <a:latin typeface="Public Sans Medium"/>
                <a:ea typeface="Public Sans Medium"/>
                <a:cs typeface="Public Sans Medium"/>
                <a:sym typeface="Public Sans Medium"/>
              </a:rPr>
              <a:t> </a:t>
            </a:r>
            <a:r>
              <a:rPr lang="en-US" sz="2470" b="1" spc="148" dirty="0" err="1">
                <a:solidFill>
                  <a:srgbClr val="3A855D"/>
                </a:solidFill>
                <a:latin typeface="Public Sans Medium"/>
                <a:ea typeface="Public Sans Medium"/>
                <a:cs typeface="Public Sans Medium"/>
                <a:sym typeface="Public Sans Medium"/>
              </a:rPr>
              <a:t>играет</a:t>
            </a:r>
            <a:r>
              <a:rPr lang="en-US" sz="2470" b="1" spc="148" dirty="0">
                <a:solidFill>
                  <a:srgbClr val="3A855D"/>
                </a:solidFill>
                <a:latin typeface="Public Sans Medium"/>
                <a:ea typeface="Public Sans Medium"/>
                <a:cs typeface="Public Sans Medium"/>
                <a:sym typeface="Public Sans Medium"/>
              </a:rPr>
              <a:t> </a:t>
            </a:r>
            <a:r>
              <a:rPr lang="en-US" sz="2470" b="1" spc="148" dirty="0" err="1">
                <a:solidFill>
                  <a:srgbClr val="3A855D"/>
                </a:solidFill>
                <a:latin typeface="Public Sans Medium"/>
                <a:ea typeface="Public Sans Medium"/>
                <a:cs typeface="Public Sans Medium"/>
                <a:sym typeface="Public Sans Medium"/>
              </a:rPr>
              <a:t>ключевую</a:t>
            </a:r>
            <a:r>
              <a:rPr lang="en-US" sz="2470" b="1" spc="148" dirty="0">
                <a:solidFill>
                  <a:srgbClr val="3A855D"/>
                </a:solidFill>
                <a:latin typeface="Public Sans Medium"/>
                <a:ea typeface="Public Sans Medium"/>
                <a:cs typeface="Public Sans Medium"/>
                <a:sym typeface="Public Sans Medium"/>
              </a:rPr>
              <a:t> </a:t>
            </a:r>
            <a:r>
              <a:rPr lang="en-US" sz="2470" b="1" spc="148" dirty="0" err="1">
                <a:solidFill>
                  <a:srgbClr val="3A855D"/>
                </a:solidFill>
                <a:latin typeface="Public Sans Medium"/>
                <a:ea typeface="Public Sans Medium"/>
                <a:cs typeface="Public Sans Medium"/>
                <a:sym typeface="Public Sans Medium"/>
              </a:rPr>
              <a:t>роль</a:t>
            </a:r>
            <a:r>
              <a:rPr lang="en-US" sz="2470" b="1" spc="148" dirty="0">
                <a:solidFill>
                  <a:srgbClr val="3A855D"/>
                </a:solidFill>
                <a:latin typeface="Public Sans Medium"/>
                <a:ea typeface="Public Sans Medium"/>
                <a:cs typeface="Public Sans Medium"/>
                <a:sym typeface="Public Sans Medium"/>
              </a:rPr>
              <a:t> в </a:t>
            </a:r>
            <a:r>
              <a:rPr lang="en-US" sz="2470" b="1" spc="148" dirty="0" err="1">
                <a:solidFill>
                  <a:srgbClr val="3A855D"/>
                </a:solidFill>
                <a:latin typeface="Public Sans Medium"/>
                <a:ea typeface="Public Sans Medium"/>
                <a:cs typeface="Public Sans Medium"/>
                <a:sym typeface="Public Sans Medium"/>
              </a:rPr>
              <a:t>экономическом</a:t>
            </a:r>
            <a:r>
              <a:rPr lang="en-US" sz="2470" b="1" spc="148" dirty="0">
                <a:solidFill>
                  <a:srgbClr val="3A855D"/>
                </a:solidFill>
                <a:latin typeface="Public Sans Medium"/>
                <a:ea typeface="Public Sans Medium"/>
                <a:cs typeface="Public Sans Medium"/>
                <a:sym typeface="Public Sans Medium"/>
              </a:rPr>
              <a:t> </a:t>
            </a:r>
            <a:r>
              <a:rPr lang="en-US" sz="2470" b="1" spc="148" dirty="0" err="1">
                <a:solidFill>
                  <a:srgbClr val="3A855D"/>
                </a:solidFill>
                <a:latin typeface="Public Sans Medium"/>
                <a:ea typeface="Public Sans Medium"/>
                <a:cs typeface="Public Sans Medium"/>
                <a:sym typeface="Public Sans Medium"/>
              </a:rPr>
              <a:t>развитии</a:t>
            </a:r>
            <a:r>
              <a:rPr lang="en-US" sz="2470" b="1" spc="148" dirty="0">
                <a:solidFill>
                  <a:srgbClr val="3A855D"/>
                </a:solidFill>
                <a:latin typeface="Public Sans Medium"/>
                <a:ea typeface="Public Sans Medium"/>
                <a:cs typeface="Public Sans Medium"/>
                <a:sym typeface="Public Sans Medium"/>
              </a:rPr>
              <a:t> </a:t>
            </a:r>
            <a:r>
              <a:rPr lang="en-US" sz="2470" b="1" spc="148" dirty="0" err="1">
                <a:solidFill>
                  <a:srgbClr val="3A855D"/>
                </a:solidFill>
                <a:latin typeface="Public Sans Medium"/>
                <a:ea typeface="Public Sans Medium"/>
                <a:cs typeface="Public Sans Medium"/>
                <a:sym typeface="Public Sans Medium"/>
              </a:rPr>
              <a:t>страны</a:t>
            </a:r>
            <a:r>
              <a:rPr lang="en-US" sz="2470" b="1" spc="148" dirty="0">
                <a:solidFill>
                  <a:srgbClr val="3A855D"/>
                </a:solidFill>
                <a:latin typeface="Public Sans Medium"/>
                <a:ea typeface="Public Sans Medium"/>
                <a:cs typeface="Public Sans Medium"/>
                <a:sym typeface="Public Sans Medium"/>
              </a:rPr>
              <a:t>, </a:t>
            </a:r>
            <a:r>
              <a:rPr lang="en-US" sz="2470" b="1" spc="148" dirty="0" err="1">
                <a:solidFill>
                  <a:srgbClr val="3A855D"/>
                </a:solidFill>
                <a:latin typeface="Public Sans Medium"/>
                <a:ea typeface="Public Sans Medium"/>
                <a:cs typeface="Public Sans Medium"/>
                <a:sym typeface="Public Sans Medium"/>
              </a:rPr>
              <a:t>обеспечивая</a:t>
            </a:r>
            <a:r>
              <a:rPr lang="en-US" sz="2470" b="1" spc="148" dirty="0">
                <a:solidFill>
                  <a:srgbClr val="3A855D"/>
                </a:solidFill>
                <a:latin typeface="Public Sans Medium"/>
                <a:ea typeface="Public Sans Medium"/>
                <a:cs typeface="Public Sans Medium"/>
                <a:sym typeface="Public Sans Medium"/>
              </a:rPr>
              <a:t> </a:t>
            </a:r>
            <a:r>
              <a:rPr lang="en-US" sz="2470" b="1" spc="148" dirty="0" err="1">
                <a:solidFill>
                  <a:srgbClr val="3A855D"/>
                </a:solidFill>
                <a:latin typeface="Public Sans Medium"/>
                <a:ea typeface="Public Sans Medium"/>
                <a:cs typeface="Public Sans Medium"/>
                <a:sym typeface="Public Sans Medium"/>
              </a:rPr>
              <a:t>рабочие</a:t>
            </a:r>
            <a:r>
              <a:rPr lang="en-US" sz="2470" b="1" spc="148" dirty="0">
                <a:solidFill>
                  <a:srgbClr val="3A855D"/>
                </a:solidFill>
                <a:latin typeface="Public Sans Medium"/>
                <a:ea typeface="Public Sans Medium"/>
                <a:cs typeface="Public Sans Medium"/>
                <a:sym typeface="Public Sans Medium"/>
              </a:rPr>
              <a:t> </a:t>
            </a:r>
            <a:r>
              <a:rPr lang="en-US" sz="2470" b="1" spc="148" dirty="0" err="1">
                <a:solidFill>
                  <a:srgbClr val="3A855D"/>
                </a:solidFill>
                <a:latin typeface="Public Sans Medium"/>
                <a:ea typeface="Public Sans Medium"/>
                <a:cs typeface="Public Sans Medium"/>
                <a:sym typeface="Public Sans Medium"/>
              </a:rPr>
              <a:t>места</a:t>
            </a:r>
            <a:r>
              <a:rPr lang="en-US" sz="2470" b="1" spc="148" dirty="0">
                <a:solidFill>
                  <a:srgbClr val="3A855D"/>
                </a:solidFill>
                <a:latin typeface="Public Sans Medium"/>
                <a:ea typeface="Public Sans Medium"/>
                <a:cs typeface="Public Sans Medium"/>
                <a:sym typeface="Public Sans Medium"/>
              </a:rPr>
              <a:t>, </a:t>
            </a:r>
            <a:r>
              <a:rPr lang="en-US" sz="2470" b="1" spc="148" dirty="0" err="1">
                <a:solidFill>
                  <a:srgbClr val="3A855D"/>
                </a:solidFill>
                <a:latin typeface="Public Sans Medium"/>
                <a:ea typeface="Public Sans Medium"/>
                <a:cs typeface="Public Sans Medium"/>
                <a:sym typeface="Public Sans Medium"/>
              </a:rPr>
              <a:t>привлекая</a:t>
            </a:r>
            <a:r>
              <a:rPr lang="en-US" sz="2470" b="1" spc="148" dirty="0">
                <a:solidFill>
                  <a:srgbClr val="3A855D"/>
                </a:solidFill>
                <a:latin typeface="Public Sans Medium"/>
                <a:ea typeface="Public Sans Medium"/>
                <a:cs typeface="Public Sans Medium"/>
                <a:sym typeface="Public Sans Medium"/>
              </a:rPr>
              <a:t> </a:t>
            </a:r>
            <a:r>
              <a:rPr lang="en-US" sz="2470" b="1" spc="148" dirty="0" err="1">
                <a:solidFill>
                  <a:srgbClr val="3A855D"/>
                </a:solidFill>
                <a:latin typeface="Public Sans Medium"/>
                <a:ea typeface="Public Sans Medium"/>
                <a:cs typeface="Public Sans Medium"/>
                <a:sym typeface="Public Sans Medium"/>
              </a:rPr>
              <a:t>инвестиции</a:t>
            </a:r>
            <a:r>
              <a:rPr lang="en-US" sz="2470" b="1" spc="148" dirty="0">
                <a:solidFill>
                  <a:srgbClr val="3A855D"/>
                </a:solidFill>
                <a:latin typeface="Public Sans Medium"/>
                <a:ea typeface="Public Sans Medium"/>
                <a:cs typeface="Public Sans Medium"/>
                <a:sym typeface="Public Sans Medium"/>
              </a:rPr>
              <a:t> и </a:t>
            </a:r>
            <a:r>
              <a:rPr lang="en-US" sz="2470" b="1" spc="148" dirty="0" err="1">
                <a:solidFill>
                  <a:srgbClr val="3A855D"/>
                </a:solidFill>
                <a:latin typeface="Public Sans Medium"/>
                <a:ea typeface="Public Sans Medium"/>
                <a:cs typeface="Public Sans Medium"/>
                <a:sym typeface="Public Sans Medium"/>
              </a:rPr>
              <a:t>способствуя</a:t>
            </a:r>
            <a:r>
              <a:rPr lang="en-US" sz="2470" b="1" spc="148" dirty="0">
                <a:solidFill>
                  <a:srgbClr val="3A855D"/>
                </a:solidFill>
                <a:latin typeface="Public Sans Medium"/>
                <a:ea typeface="Public Sans Medium"/>
                <a:cs typeface="Public Sans Medium"/>
                <a:sym typeface="Public Sans Medium"/>
              </a:rPr>
              <a:t> </a:t>
            </a:r>
            <a:r>
              <a:rPr lang="en-US" sz="2470" b="1" spc="148" dirty="0" err="1">
                <a:solidFill>
                  <a:srgbClr val="3A855D"/>
                </a:solidFill>
                <a:latin typeface="Public Sans Medium"/>
                <a:ea typeface="Public Sans Medium"/>
                <a:cs typeface="Public Sans Medium"/>
                <a:sym typeface="Public Sans Medium"/>
              </a:rPr>
              <a:t>общему</a:t>
            </a:r>
            <a:r>
              <a:rPr lang="en-US" sz="2470" b="1" spc="148" dirty="0">
                <a:solidFill>
                  <a:srgbClr val="3A855D"/>
                </a:solidFill>
                <a:latin typeface="Public Sans Medium"/>
                <a:ea typeface="Public Sans Medium"/>
                <a:cs typeface="Public Sans Medium"/>
                <a:sym typeface="Public Sans Medium"/>
              </a:rPr>
              <a:t> </a:t>
            </a:r>
            <a:r>
              <a:rPr lang="en-US" sz="2470" b="1" spc="148" dirty="0" err="1">
                <a:solidFill>
                  <a:srgbClr val="3A855D"/>
                </a:solidFill>
                <a:latin typeface="Public Sans Medium"/>
                <a:ea typeface="Public Sans Medium"/>
                <a:cs typeface="Public Sans Medium"/>
                <a:sym typeface="Public Sans Medium"/>
              </a:rPr>
              <a:t>повышению</a:t>
            </a:r>
            <a:r>
              <a:rPr lang="en-US" sz="2470" b="1" spc="148" dirty="0">
                <a:solidFill>
                  <a:srgbClr val="3A855D"/>
                </a:solidFill>
                <a:latin typeface="Public Sans Medium"/>
                <a:ea typeface="Public Sans Medium"/>
                <a:cs typeface="Public Sans Medium"/>
                <a:sym typeface="Public Sans Medium"/>
              </a:rPr>
              <a:t> </a:t>
            </a:r>
            <a:r>
              <a:rPr lang="en-US" sz="2470" b="1" spc="148" dirty="0" err="1">
                <a:solidFill>
                  <a:srgbClr val="3A855D"/>
                </a:solidFill>
                <a:latin typeface="Public Sans Medium"/>
                <a:ea typeface="Public Sans Medium"/>
                <a:cs typeface="Public Sans Medium"/>
                <a:sym typeface="Public Sans Medium"/>
              </a:rPr>
              <a:t>уровня</a:t>
            </a:r>
            <a:r>
              <a:rPr lang="en-US" sz="2470" b="1" spc="148" dirty="0">
                <a:solidFill>
                  <a:srgbClr val="3A855D"/>
                </a:solidFill>
                <a:latin typeface="Public Sans Medium"/>
                <a:ea typeface="Public Sans Medium"/>
                <a:cs typeface="Public Sans Medium"/>
                <a:sym typeface="Public Sans Medium"/>
              </a:rPr>
              <a:t> </a:t>
            </a:r>
            <a:r>
              <a:rPr lang="en-US" sz="2470" b="1" spc="148" dirty="0" err="1">
                <a:solidFill>
                  <a:srgbClr val="3A855D"/>
                </a:solidFill>
                <a:latin typeface="Public Sans Medium"/>
                <a:ea typeface="Public Sans Medium"/>
                <a:cs typeface="Public Sans Medium"/>
                <a:sym typeface="Public Sans Medium"/>
              </a:rPr>
              <a:t>жизни</a:t>
            </a:r>
            <a:r>
              <a:rPr lang="en-US" sz="2470" b="1" spc="148" dirty="0">
                <a:solidFill>
                  <a:srgbClr val="3A855D"/>
                </a:solidFill>
                <a:latin typeface="Public Sans Medium"/>
                <a:ea typeface="Public Sans Medium"/>
                <a:cs typeface="Public Sans Medium"/>
                <a:sym typeface="Public Sans Medium"/>
              </a:rPr>
              <a:t>.</a:t>
            </a:r>
          </a:p>
          <a:p>
            <a:pPr marL="0" lvl="0" indent="0" algn="l">
              <a:lnSpc>
                <a:spcPts val="3335"/>
              </a:lnSpc>
              <a:spcBef>
                <a:spcPct val="0"/>
              </a:spcBef>
            </a:pPr>
            <a:endParaRPr lang="en-US" sz="2470" b="1" spc="148" dirty="0">
              <a:solidFill>
                <a:srgbClr val="3A855D"/>
              </a:solidFill>
              <a:latin typeface="Public Sans Medium"/>
              <a:ea typeface="Public Sans Medium"/>
              <a:cs typeface="Public Sans Medium"/>
              <a:sym typeface="Public Sans Medium"/>
            </a:endParaRPr>
          </a:p>
        </p:txBody>
      </p:sp>
      <p:sp>
        <p:nvSpPr>
          <p:cNvPr id="5" name="Freeform 5"/>
          <p:cNvSpPr/>
          <p:nvPr/>
        </p:nvSpPr>
        <p:spPr>
          <a:xfrm>
            <a:off x="16002417" y="-828898"/>
            <a:ext cx="1703043" cy="2771224"/>
          </a:xfrm>
          <a:custGeom>
            <a:avLst/>
            <a:gdLst/>
            <a:ahLst/>
            <a:cxnLst/>
            <a:rect l="l" t="t" r="r" b="b"/>
            <a:pathLst>
              <a:path w="1703043" h="2771224">
                <a:moveTo>
                  <a:pt x="0" y="0"/>
                </a:moveTo>
                <a:lnTo>
                  <a:pt x="1703043" y="0"/>
                </a:lnTo>
                <a:lnTo>
                  <a:pt x="1703043" y="2771225"/>
                </a:lnTo>
                <a:lnTo>
                  <a:pt x="0" y="2771225"/>
                </a:lnTo>
                <a:lnTo>
                  <a:pt x="0" y="0"/>
                </a:lnTo>
                <a:close/>
              </a:path>
            </a:pathLst>
          </a:custGeom>
          <a:blipFill>
            <a:blip r:embed="rId3">
              <a:extLst>
                <a:ext uri="{96DAC541-7B7A-43D3-8B79-37D633B846F1}">
                  <asvg:svgBlip xmlns:asvg="http://schemas.microsoft.com/office/drawing/2016/SVG/main" xmlns="" r:embed="rId6"/>
                </a:ext>
              </a:extLst>
            </a:blip>
            <a:stretch>
              <a:fillRect/>
            </a:stretch>
          </a:blipFill>
        </p:spPr>
      </p:sp>
      <p:sp>
        <p:nvSpPr>
          <p:cNvPr id="6" name="Freeform 6"/>
          <p:cNvSpPr/>
          <p:nvPr/>
        </p:nvSpPr>
        <p:spPr>
          <a:xfrm rot="6412948">
            <a:off x="7068085" y="9022289"/>
            <a:ext cx="3383874" cy="2848607"/>
          </a:xfrm>
          <a:custGeom>
            <a:avLst/>
            <a:gdLst/>
            <a:ahLst/>
            <a:cxnLst/>
            <a:rect l="l" t="t" r="r" b="b"/>
            <a:pathLst>
              <a:path w="3383874" h="2848607">
                <a:moveTo>
                  <a:pt x="0" y="0"/>
                </a:moveTo>
                <a:lnTo>
                  <a:pt x="3383875" y="0"/>
                </a:lnTo>
                <a:lnTo>
                  <a:pt x="3383875" y="2848607"/>
                </a:lnTo>
                <a:lnTo>
                  <a:pt x="0" y="2848607"/>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a:ln cap="sq">
            <a:noFill/>
            <a:prstDash val="solid"/>
            <a:miter/>
          </a:ln>
        </p:spPr>
      </p:sp>
      <p:pic>
        <p:nvPicPr>
          <p:cNvPr id="9" name="Рисунок 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744200" y="2400300"/>
            <a:ext cx="6434642" cy="5867400"/>
          </a:xfrm>
          <a:prstGeom prst="rect">
            <a:avLst/>
          </a:prstGeom>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301" r="-1828" b="-16301"/>
            </a:stretch>
          </a:blipFill>
        </p:spPr>
      </p:sp>
      <p:sp>
        <p:nvSpPr>
          <p:cNvPr id="3" name="Freeform 3"/>
          <p:cNvSpPr/>
          <p:nvPr/>
        </p:nvSpPr>
        <p:spPr>
          <a:xfrm>
            <a:off x="10604717" y="-820604"/>
            <a:ext cx="8377052" cy="11928208"/>
          </a:xfrm>
          <a:custGeom>
            <a:avLst/>
            <a:gdLst/>
            <a:ahLst/>
            <a:cxnLst/>
            <a:rect l="l" t="t" r="r" b="b"/>
            <a:pathLst>
              <a:path w="8377052" h="11928208">
                <a:moveTo>
                  <a:pt x="0" y="0"/>
                </a:moveTo>
                <a:lnTo>
                  <a:pt x="8377052" y="0"/>
                </a:lnTo>
                <a:lnTo>
                  <a:pt x="8377052" y="11928208"/>
                </a:lnTo>
                <a:lnTo>
                  <a:pt x="0" y="11928208"/>
                </a:lnTo>
                <a:lnTo>
                  <a:pt x="0" y="0"/>
                </a:lnTo>
                <a:close/>
              </a:path>
            </a:pathLst>
          </a:custGeom>
          <a:blipFill>
            <a:blip r:embed="rId3"/>
            <a:stretch>
              <a:fillRect l="-71590" r="-41730"/>
            </a:stretch>
          </a:blipFill>
        </p:spPr>
      </p:sp>
      <p:sp>
        <p:nvSpPr>
          <p:cNvPr id="4" name="TextBox 4"/>
          <p:cNvSpPr txBox="1"/>
          <p:nvPr/>
        </p:nvSpPr>
        <p:spPr>
          <a:xfrm>
            <a:off x="208171" y="309163"/>
            <a:ext cx="10073052" cy="3973621"/>
          </a:xfrm>
          <a:prstGeom prst="rect">
            <a:avLst/>
          </a:prstGeom>
        </p:spPr>
        <p:txBody>
          <a:bodyPr lIns="0" tIns="0" rIns="0" bIns="0" rtlCol="0" anchor="t">
            <a:spAutoFit/>
          </a:bodyPr>
          <a:lstStyle/>
          <a:p>
            <a:pPr algn="l">
              <a:lnSpc>
                <a:spcPts val="7750"/>
              </a:lnSpc>
            </a:pPr>
            <a:r>
              <a:rPr lang="en-US" sz="8073" spc="-662">
                <a:solidFill>
                  <a:srgbClr val="3A855D"/>
                </a:solidFill>
                <a:latin typeface="Public Sans"/>
                <a:ea typeface="Public Sans"/>
                <a:cs typeface="Public Sans"/>
                <a:sym typeface="Public Sans"/>
              </a:rPr>
              <a:t>Приоритеты экономической политики в области услуг</a:t>
            </a:r>
          </a:p>
        </p:txBody>
      </p:sp>
      <p:sp>
        <p:nvSpPr>
          <p:cNvPr id="5" name="TextBox 5"/>
          <p:cNvSpPr txBox="1"/>
          <p:nvPr/>
        </p:nvSpPr>
        <p:spPr>
          <a:xfrm>
            <a:off x="323494" y="5095875"/>
            <a:ext cx="9957729" cy="3528801"/>
          </a:xfrm>
          <a:prstGeom prst="rect">
            <a:avLst/>
          </a:prstGeom>
        </p:spPr>
        <p:txBody>
          <a:bodyPr lIns="0" tIns="0" rIns="0" bIns="0" rtlCol="0" anchor="t">
            <a:spAutoFit/>
          </a:bodyPr>
          <a:lstStyle/>
          <a:p>
            <a:pPr algn="l">
              <a:lnSpc>
                <a:spcPts val="3575"/>
              </a:lnSpc>
            </a:pPr>
            <a:r>
              <a:rPr lang="en-US" sz="2648" b="1" spc="158">
                <a:solidFill>
                  <a:srgbClr val="3A855D"/>
                </a:solidFill>
                <a:latin typeface="Public Sans Medium"/>
                <a:ea typeface="Public Sans Medium"/>
                <a:cs typeface="Public Sans Medium"/>
                <a:sym typeface="Public Sans Medium"/>
              </a:rPr>
              <a:t>Приоритетами государственной политики в области услуг являются создание условий для внедрения инновационных технологий и модернизации существующих систем связи. Это включает в себя развитие инфраструктуры, которая способствует улучшению качества предоставляемых услуг и увеличивает их объем.</a:t>
            </a:r>
          </a:p>
          <a:p>
            <a:pPr marL="0" lvl="0" indent="0" algn="l">
              <a:lnSpc>
                <a:spcPts val="3575"/>
              </a:lnSpc>
              <a:spcBef>
                <a:spcPct val="0"/>
              </a:spcBef>
            </a:pPr>
            <a:endParaRPr lang="en-US" sz="2648" b="1" spc="158">
              <a:solidFill>
                <a:srgbClr val="3A855D"/>
              </a:solidFill>
              <a:latin typeface="Public Sans Medium"/>
              <a:ea typeface="Public Sans Medium"/>
              <a:cs typeface="Public Sans Medium"/>
              <a:sym typeface="Public Sans Medium"/>
            </a:endParaRPr>
          </a:p>
        </p:txBody>
      </p:sp>
      <p:grpSp>
        <p:nvGrpSpPr>
          <p:cNvPr id="6" name="Group 6"/>
          <p:cNvGrpSpPr/>
          <p:nvPr/>
        </p:nvGrpSpPr>
        <p:grpSpPr>
          <a:xfrm>
            <a:off x="10447630" y="-858580"/>
            <a:ext cx="314174" cy="12004159"/>
            <a:chOff x="0" y="0"/>
            <a:chExt cx="87993" cy="3362084"/>
          </a:xfrm>
        </p:grpSpPr>
        <p:sp>
          <p:nvSpPr>
            <p:cNvPr id="7" name="Freeform 7"/>
            <p:cNvSpPr/>
            <p:nvPr/>
          </p:nvSpPr>
          <p:spPr>
            <a:xfrm>
              <a:off x="0" y="0"/>
              <a:ext cx="87993" cy="3362084"/>
            </a:xfrm>
            <a:custGeom>
              <a:avLst/>
              <a:gdLst/>
              <a:ahLst/>
              <a:cxnLst/>
              <a:rect l="l" t="t" r="r" b="b"/>
              <a:pathLst>
                <a:path w="87993" h="3362084">
                  <a:moveTo>
                    <a:pt x="43996" y="0"/>
                  </a:moveTo>
                  <a:lnTo>
                    <a:pt x="43996" y="0"/>
                  </a:lnTo>
                  <a:cubicBezTo>
                    <a:pt x="68295" y="0"/>
                    <a:pt x="87993" y="19698"/>
                    <a:pt x="87993" y="43996"/>
                  </a:cubicBezTo>
                  <a:lnTo>
                    <a:pt x="87993" y="3318088"/>
                  </a:lnTo>
                  <a:cubicBezTo>
                    <a:pt x="87993" y="3342386"/>
                    <a:pt x="68295" y="3362084"/>
                    <a:pt x="43996" y="3362084"/>
                  </a:cubicBezTo>
                  <a:lnTo>
                    <a:pt x="43996" y="3362084"/>
                  </a:lnTo>
                  <a:cubicBezTo>
                    <a:pt x="19698" y="3362084"/>
                    <a:pt x="0" y="3342386"/>
                    <a:pt x="0" y="3318088"/>
                  </a:cubicBezTo>
                  <a:lnTo>
                    <a:pt x="0" y="43996"/>
                  </a:lnTo>
                  <a:cubicBezTo>
                    <a:pt x="0" y="19698"/>
                    <a:pt x="19698" y="0"/>
                    <a:pt x="43996" y="0"/>
                  </a:cubicBezTo>
                  <a:close/>
                </a:path>
              </a:pathLst>
            </a:custGeom>
            <a:solidFill>
              <a:srgbClr val="3A855D"/>
            </a:solidFill>
          </p:spPr>
        </p:sp>
        <p:sp>
          <p:nvSpPr>
            <p:cNvPr id="8" name="TextBox 8"/>
            <p:cNvSpPr txBox="1"/>
            <p:nvPr/>
          </p:nvSpPr>
          <p:spPr>
            <a:xfrm>
              <a:off x="0" y="85725"/>
              <a:ext cx="87993" cy="3276359"/>
            </a:xfrm>
            <a:prstGeom prst="rect">
              <a:avLst/>
            </a:prstGeom>
          </p:spPr>
          <p:txBody>
            <a:bodyPr lIns="50800" tIns="50800" rIns="50800" bIns="50800" rtlCol="0" anchor="ctr"/>
            <a:lstStyle/>
            <a:p>
              <a:pPr algn="ctr">
                <a:lnSpc>
                  <a:spcPts val="1925"/>
                </a:lnSpc>
              </a:pPr>
              <a:endParaRPr/>
            </a:p>
          </p:txBody>
        </p:sp>
      </p:gr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301" r="-1828" b="-16301"/>
            </a:stretch>
          </a:blipFill>
        </p:spPr>
      </p:sp>
      <p:sp>
        <p:nvSpPr>
          <p:cNvPr id="3" name="Freeform 3"/>
          <p:cNvSpPr/>
          <p:nvPr/>
        </p:nvSpPr>
        <p:spPr>
          <a:xfrm>
            <a:off x="-972431" y="-820604"/>
            <a:ext cx="8377052" cy="11928208"/>
          </a:xfrm>
          <a:custGeom>
            <a:avLst/>
            <a:gdLst/>
            <a:ahLst/>
            <a:cxnLst/>
            <a:rect l="l" t="t" r="r" b="b"/>
            <a:pathLst>
              <a:path w="8377052" h="11928208">
                <a:moveTo>
                  <a:pt x="0" y="0"/>
                </a:moveTo>
                <a:lnTo>
                  <a:pt x="8377051" y="0"/>
                </a:lnTo>
                <a:lnTo>
                  <a:pt x="8377051" y="11928208"/>
                </a:lnTo>
                <a:lnTo>
                  <a:pt x="0" y="11928208"/>
                </a:lnTo>
                <a:lnTo>
                  <a:pt x="0" y="0"/>
                </a:lnTo>
                <a:close/>
              </a:path>
            </a:pathLst>
          </a:custGeom>
          <a:blipFill>
            <a:blip r:embed="rId3"/>
            <a:stretch>
              <a:fillRect l="-133730" r="-133730"/>
            </a:stretch>
          </a:blipFill>
        </p:spPr>
      </p:sp>
      <p:sp>
        <p:nvSpPr>
          <p:cNvPr id="4" name="TextBox 4"/>
          <p:cNvSpPr txBox="1"/>
          <p:nvPr/>
        </p:nvSpPr>
        <p:spPr>
          <a:xfrm>
            <a:off x="8069098" y="571500"/>
            <a:ext cx="10388032" cy="2819400"/>
          </a:xfrm>
          <a:prstGeom prst="rect">
            <a:avLst/>
          </a:prstGeom>
        </p:spPr>
        <p:txBody>
          <a:bodyPr lIns="0" tIns="0" rIns="0" bIns="0" rtlCol="0" anchor="t">
            <a:spAutoFit/>
          </a:bodyPr>
          <a:lstStyle/>
          <a:p>
            <a:pPr algn="l">
              <a:lnSpc>
                <a:spcPts val="7200"/>
              </a:lnSpc>
            </a:pPr>
            <a:r>
              <a:rPr lang="en-US" sz="7500" spc="-390" dirty="0" err="1">
                <a:solidFill>
                  <a:srgbClr val="3A855D"/>
                </a:solidFill>
                <a:latin typeface="Public Sans"/>
                <a:ea typeface="Public Sans"/>
                <a:cs typeface="Public Sans"/>
                <a:sym typeface="Public Sans"/>
              </a:rPr>
              <a:t>Ключевые</a:t>
            </a:r>
            <a:r>
              <a:rPr lang="en-US" sz="7500" spc="-390" dirty="0">
                <a:solidFill>
                  <a:srgbClr val="3A855D"/>
                </a:solidFill>
                <a:latin typeface="Public Sans"/>
                <a:ea typeface="Public Sans"/>
                <a:cs typeface="Public Sans"/>
                <a:sym typeface="Public Sans"/>
              </a:rPr>
              <a:t> </a:t>
            </a:r>
            <a:r>
              <a:rPr lang="en-US" sz="7500" spc="-390" dirty="0" err="1">
                <a:solidFill>
                  <a:srgbClr val="3A855D"/>
                </a:solidFill>
                <a:latin typeface="Public Sans"/>
                <a:ea typeface="Public Sans"/>
                <a:cs typeface="Public Sans"/>
                <a:sym typeface="Public Sans"/>
              </a:rPr>
              <a:t>направления</a:t>
            </a:r>
            <a:r>
              <a:rPr lang="en-US" sz="7500" spc="-390" dirty="0">
                <a:solidFill>
                  <a:srgbClr val="3A855D"/>
                </a:solidFill>
                <a:latin typeface="Public Sans"/>
                <a:ea typeface="Public Sans"/>
                <a:cs typeface="Public Sans"/>
                <a:sym typeface="Public Sans"/>
              </a:rPr>
              <a:t> </a:t>
            </a:r>
            <a:r>
              <a:rPr lang="en-US" sz="7500" spc="-390" dirty="0" err="1">
                <a:solidFill>
                  <a:srgbClr val="3A855D"/>
                </a:solidFill>
                <a:latin typeface="Public Sans"/>
                <a:ea typeface="Public Sans"/>
                <a:cs typeface="Public Sans"/>
                <a:sym typeface="Public Sans"/>
              </a:rPr>
              <a:t>государственной</a:t>
            </a:r>
            <a:r>
              <a:rPr lang="en-US" sz="7500" spc="-390" dirty="0">
                <a:solidFill>
                  <a:srgbClr val="3A855D"/>
                </a:solidFill>
                <a:latin typeface="Public Sans"/>
                <a:ea typeface="Public Sans"/>
                <a:cs typeface="Public Sans"/>
                <a:sym typeface="Public Sans"/>
              </a:rPr>
              <a:t> </a:t>
            </a:r>
            <a:r>
              <a:rPr lang="en-US" sz="7500" spc="-390" dirty="0" err="1">
                <a:solidFill>
                  <a:srgbClr val="3A855D"/>
                </a:solidFill>
                <a:latin typeface="Public Sans"/>
                <a:ea typeface="Public Sans"/>
                <a:cs typeface="Public Sans"/>
                <a:sym typeface="Public Sans"/>
              </a:rPr>
              <a:t>политики</a:t>
            </a:r>
            <a:endParaRPr lang="en-US" sz="7500" spc="-390" dirty="0">
              <a:solidFill>
                <a:srgbClr val="3A855D"/>
              </a:solidFill>
              <a:latin typeface="Public Sans"/>
              <a:ea typeface="Public Sans"/>
              <a:cs typeface="Public Sans"/>
              <a:sym typeface="Public Sans"/>
            </a:endParaRPr>
          </a:p>
        </p:txBody>
      </p:sp>
      <p:sp>
        <p:nvSpPr>
          <p:cNvPr id="5" name="TextBox 5"/>
          <p:cNvSpPr txBox="1"/>
          <p:nvPr/>
        </p:nvSpPr>
        <p:spPr>
          <a:xfrm>
            <a:off x="8069098" y="4784435"/>
            <a:ext cx="9990302" cy="4501232"/>
          </a:xfrm>
          <a:prstGeom prst="rect">
            <a:avLst/>
          </a:prstGeom>
        </p:spPr>
        <p:txBody>
          <a:bodyPr wrap="square" lIns="0" tIns="0" rIns="0" bIns="0" rtlCol="0" anchor="t">
            <a:spAutoFit/>
          </a:bodyPr>
          <a:lstStyle/>
          <a:p>
            <a:pPr algn="l">
              <a:lnSpc>
                <a:spcPts val="2699"/>
              </a:lnSpc>
            </a:pPr>
            <a:r>
              <a:rPr lang="en-US" sz="1999" b="1" spc="-103" dirty="0">
                <a:solidFill>
                  <a:srgbClr val="3A855D"/>
                </a:solidFill>
                <a:latin typeface="Public Sans Medium"/>
                <a:ea typeface="Public Sans Medium"/>
                <a:cs typeface="Public Sans Medium"/>
                <a:sym typeface="Public Sans Medium"/>
              </a:rPr>
              <a:t>       </a:t>
            </a:r>
            <a:r>
              <a:rPr lang="en-US" sz="1999" b="1" spc="-103" dirty="0" err="1">
                <a:solidFill>
                  <a:srgbClr val="3A855D"/>
                </a:solidFill>
                <a:latin typeface="Public Sans Medium"/>
                <a:ea typeface="Public Sans Medium"/>
                <a:cs typeface="Public Sans Medium"/>
                <a:sym typeface="Public Sans Medium"/>
              </a:rPr>
              <a:t>Создание</a:t>
            </a:r>
            <a:r>
              <a:rPr lang="en-US" sz="1999" b="1" spc="-103" dirty="0">
                <a:solidFill>
                  <a:srgbClr val="3A855D"/>
                </a:solidFill>
                <a:latin typeface="Public Sans Medium"/>
                <a:ea typeface="Public Sans Medium"/>
                <a:cs typeface="Public Sans Medium"/>
                <a:sym typeface="Public Sans Medium"/>
              </a:rPr>
              <a:t> </a:t>
            </a:r>
            <a:r>
              <a:rPr lang="en-US" sz="1999" b="1" spc="-103" dirty="0" err="1">
                <a:solidFill>
                  <a:srgbClr val="3A855D"/>
                </a:solidFill>
                <a:latin typeface="Public Sans Medium"/>
                <a:ea typeface="Public Sans Medium"/>
                <a:cs typeface="Public Sans Medium"/>
                <a:sym typeface="Public Sans Medium"/>
              </a:rPr>
              <a:t>условий</a:t>
            </a:r>
            <a:r>
              <a:rPr lang="en-US" sz="1999" b="1" spc="-103" dirty="0">
                <a:solidFill>
                  <a:srgbClr val="3A855D"/>
                </a:solidFill>
                <a:latin typeface="Public Sans Medium"/>
                <a:ea typeface="Public Sans Medium"/>
                <a:cs typeface="Public Sans Medium"/>
                <a:sym typeface="Public Sans Medium"/>
              </a:rPr>
              <a:t> </a:t>
            </a:r>
            <a:r>
              <a:rPr lang="en-US" sz="1999" b="1" spc="-103" dirty="0" err="1">
                <a:solidFill>
                  <a:srgbClr val="3A855D"/>
                </a:solidFill>
                <a:latin typeface="Public Sans Medium"/>
                <a:ea typeface="Public Sans Medium"/>
                <a:cs typeface="Public Sans Medium"/>
                <a:sym typeface="Public Sans Medium"/>
              </a:rPr>
              <a:t>макроэкономического</a:t>
            </a:r>
            <a:r>
              <a:rPr lang="en-US" sz="1999" b="1" spc="-103" dirty="0">
                <a:solidFill>
                  <a:srgbClr val="3A855D"/>
                </a:solidFill>
                <a:latin typeface="Public Sans Medium"/>
                <a:ea typeface="Public Sans Medium"/>
                <a:cs typeface="Public Sans Medium"/>
                <a:sym typeface="Public Sans Medium"/>
              </a:rPr>
              <a:t> </a:t>
            </a:r>
            <a:r>
              <a:rPr lang="en-US" sz="1999" b="1" spc="-103" dirty="0" err="1">
                <a:solidFill>
                  <a:srgbClr val="3A855D"/>
                </a:solidFill>
                <a:latin typeface="Public Sans Medium"/>
                <a:ea typeface="Public Sans Medium"/>
                <a:cs typeface="Public Sans Medium"/>
                <a:sym typeface="Public Sans Medium"/>
              </a:rPr>
              <a:t>развития</a:t>
            </a:r>
            <a:r>
              <a:rPr lang="en-US" sz="1999" b="1" spc="-103" dirty="0">
                <a:solidFill>
                  <a:srgbClr val="3A855D"/>
                </a:solidFill>
                <a:latin typeface="Public Sans Medium"/>
                <a:ea typeface="Public Sans Medium"/>
                <a:cs typeface="Public Sans Medium"/>
                <a:sym typeface="Public Sans Medium"/>
              </a:rPr>
              <a:t>: </a:t>
            </a:r>
            <a:r>
              <a:rPr lang="en-US" sz="1999" b="1" spc="-103" dirty="0" err="1">
                <a:solidFill>
                  <a:srgbClr val="3A855D"/>
                </a:solidFill>
                <a:latin typeface="Public Sans Medium"/>
                <a:ea typeface="Public Sans Medium"/>
                <a:cs typeface="Public Sans Medium"/>
                <a:sym typeface="Public Sans Medium"/>
              </a:rPr>
              <a:t>Поддержка</a:t>
            </a:r>
            <a:r>
              <a:rPr lang="en-US" sz="1999" b="1" spc="-103" dirty="0">
                <a:solidFill>
                  <a:srgbClr val="3A855D"/>
                </a:solidFill>
                <a:latin typeface="Public Sans Medium"/>
                <a:ea typeface="Public Sans Medium"/>
                <a:cs typeface="Public Sans Medium"/>
                <a:sym typeface="Public Sans Medium"/>
              </a:rPr>
              <a:t> </a:t>
            </a:r>
            <a:r>
              <a:rPr lang="en-US" sz="1999" b="1" spc="-103" dirty="0" err="1">
                <a:solidFill>
                  <a:srgbClr val="3A855D"/>
                </a:solidFill>
                <a:latin typeface="Public Sans Medium"/>
                <a:ea typeface="Public Sans Medium"/>
                <a:cs typeface="Public Sans Medium"/>
                <a:sym typeface="Public Sans Medium"/>
              </a:rPr>
              <a:t>новых</a:t>
            </a:r>
            <a:r>
              <a:rPr lang="en-US" sz="1999" b="1" spc="-103" dirty="0">
                <a:solidFill>
                  <a:srgbClr val="3A855D"/>
                </a:solidFill>
                <a:latin typeface="Public Sans Medium"/>
                <a:ea typeface="Public Sans Medium"/>
                <a:cs typeface="Public Sans Medium"/>
                <a:sym typeface="Public Sans Medium"/>
              </a:rPr>
              <a:t> </a:t>
            </a:r>
            <a:r>
              <a:rPr lang="en-US" sz="1999" b="1" spc="-103" dirty="0" err="1">
                <a:solidFill>
                  <a:srgbClr val="3A855D"/>
                </a:solidFill>
                <a:latin typeface="Public Sans Medium"/>
                <a:ea typeface="Public Sans Medium"/>
                <a:cs typeface="Public Sans Medium"/>
                <a:sym typeface="Public Sans Medium"/>
              </a:rPr>
              <a:t>технологий</a:t>
            </a:r>
            <a:r>
              <a:rPr lang="en-US" sz="1999" b="1" spc="-103" dirty="0">
                <a:solidFill>
                  <a:srgbClr val="3A855D"/>
                </a:solidFill>
                <a:latin typeface="Public Sans Medium"/>
                <a:ea typeface="Public Sans Medium"/>
                <a:cs typeface="Public Sans Medium"/>
                <a:sym typeface="Public Sans Medium"/>
              </a:rPr>
              <a:t> и </a:t>
            </a:r>
            <a:r>
              <a:rPr lang="en-US" sz="1999" b="1" spc="-103" dirty="0" err="1">
                <a:solidFill>
                  <a:srgbClr val="3A855D"/>
                </a:solidFill>
                <a:latin typeface="Public Sans Medium"/>
                <a:ea typeface="Public Sans Medium"/>
                <a:cs typeface="Public Sans Medium"/>
                <a:sym typeface="Public Sans Medium"/>
              </a:rPr>
              <a:t>инноваций</a:t>
            </a:r>
            <a:r>
              <a:rPr lang="en-US" sz="1999" b="1" spc="-103" dirty="0">
                <a:solidFill>
                  <a:srgbClr val="3A855D"/>
                </a:solidFill>
                <a:latin typeface="Public Sans Medium"/>
                <a:ea typeface="Public Sans Medium"/>
                <a:cs typeface="Public Sans Medium"/>
                <a:sym typeface="Public Sans Medium"/>
              </a:rPr>
              <a:t> в </a:t>
            </a:r>
            <a:r>
              <a:rPr lang="en-US" sz="1999" b="1" spc="-103" dirty="0" err="1">
                <a:solidFill>
                  <a:srgbClr val="3A855D"/>
                </a:solidFill>
                <a:latin typeface="Public Sans Medium"/>
                <a:ea typeface="Public Sans Medium"/>
                <a:cs typeface="Public Sans Medium"/>
                <a:sym typeface="Public Sans Medium"/>
              </a:rPr>
              <a:t>сфере</a:t>
            </a:r>
            <a:r>
              <a:rPr lang="en-US" sz="1999" b="1" spc="-103" dirty="0">
                <a:solidFill>
                  <a:srgbClr val="3A855D"/>
                </a:solidFill>
                <a:latin typeface="Public Sans Medium"/>
                <a:ea typeface="Public Sans Medium"/>
                <a:cs typeface="Public Sans Medium"/>
                <a:sym typeface="Public Sans Medium"/>
              </a:rPr>
              <a:t> </a:t>
            </a:r>
            <a:r>
              <a:rPr lang="en-US" sz="1999" b="1" spc="-103" dirty="0" err="1">
                <a:solidFill>
                  <a:srgbClr val="3A855D"/>
                </a:solidFill>
                <a:latin typeface="Public Sans Medium"/>
                <a:ea typeface="Public Sans Medium"/>
                <a:cs typeface="Public Sans Medium"/>
                <a:sym typeface="Public Sans Medium"/>
              </a:rPr>
              <a:t>услуг</a:t>
            </a:r>
            <a:r>
              <a:rPr lang="en-US" sz="1999" b="1" spc="-103" dirty="0">
                <a:solidFill>
                  <a:srgbClr val="3A855D"/>
                </a:solidFill>
                <a:latin typeface="Public Sans Medium"/>
                <a:ea typeface="Public Sans Medium"/>
                <a:cs typeface="Public Sans Medium"/>
                <a:sym typeface="Public Sans Medium"/>
              </a:rPr>
              <a:t>. </a:t>
            </a:r>
            <a:r>
              <a:rPr lang="en-US" sz="1999" b="1" spc="-103" dirty="0" err="1">
                <a:solidFill>
                  <a:srgbClr val="3A855D"/>
                </a:solidFill>
                <a:latin typeface="Public Sans Medium"/>
                <a:ea typeface="Public Sans Medium"/>
                <a:cs typeface="Public Sans Medium"/>
                <a:sym typeface="Public Sans Medium"/>
              </a:rPr>
              <a:t>Модернизация</a:t>
            </a:r>
            <a:r>
              <a:rPr lang="en-US" sz="1999" b="1" spc="-103" dirty="0">
                <a:solidFill>
                  <a:srgbClr val="3A855D"/>
                </a:solidFill>
                <a:latin typeface="Public Sans Medium"/>
                <a:ea typeface="Public Sans Medium"/>
                <a:cs typeface="Public Sans Medium"/>
                <a:sym typeface="Public Sans Medium"/>
              </a:rPr>
              <a:t> </a:t>
            </a:r>
            <a:r>
              <a:rPr lang="en-US" sz="1999" b="1" spc="-103" dirty="0" err="1">
                <a:solidFill>
                  <a:srgbClr val="3A855D"/>
                </a:solidFill>
                <a:latin typeface="Public Sans Medium"/>
                <a:ea typeface="Public Sans Medium"/>
                <a:cs typeface="Public Sans Medium"/>
                <a:sym typeface="Public Sans Medium"/>
              </a:rPr>
              <a:t>систем</a:t>
            </a:r>
            <a:r>
              <a:rPr lang="en-US" sz="1999" b="1" spc="-103" dirty="0">
                <a:solidFill>
                  <a:srgbClr val="3A855D"/>
                </a:solidFill>
                <a:latin typeface="Public Sans Medium"/>
                <a:ea typeface="Public Sans Medium"/>
                <a:cs typeface="Public Sans Medium"/>
                <a:sym typeface="Public Sans Medium"/>
              </a:rPr>
              <a:t> </a:t>
            </a:r>
            <a:r>
              <a:rPr lang="en-US" sz="1999" b="1" spc="-103" dirty="0" err="1">
                <a:solidFill>
                  <a:srgbClr val="3A855D"/>
                </a:solidFill>
                <a:latin typeface="Public Sans Medium"/>
                <a:ea typeface="Public Sans Medium"/>
                <a:cs typeface="Public Sans Medium"/>
                <a:sym typeface="Public Sans Medium"/>
              </a:rPr>
              <a:t>связи</a:t>
            </a:r>
            <a:r>
              <a:rPr lang="en-US" sz="1999" b="1" spc="-103" dirty="0">
                <a:solidFill>
                  <a:srgbClr val="3A855D"/>
                </a:solidFill>
                <a:latin typeface="Public Sans Medium"/>
                <a:ea typeface="Public Sans Medium"/>
                <a:cs typeface="Public Sans Medium"/>
                <a:sym typeface="Public Sans Medium"/>
              </a:rPr>
              <a:t>, </a:t>
            </a:r>
            <a:r>
              <a:rPr lang="en-US" sz="1999" b="1" spc="-103" dirty="0" err="1">
                <a:solidFill>
                  <a:srgbClr val="3A855D"/>
                </a:solidFill>
                <a:latin typeface="Public Sans Medium"/>
                <a:ea typeface="Public Sans Medium"/>
                <a:cs typeface="Public Sans Medium"/>
                <a:sym typeface="Public Sans Medium"/>
              </a:rPr>
              <a:t>повышение</a:t>
            </a:r>
            <a:r>
              <a:rPr lang="en-US" sz="1999" b="1" spc="-103" dirty="0">
                <a:solidFill>
                  <a:srgbClr val="3A855D"/>
                </a:solidFill>
                <a:latin typeface="Public Sans Medium"/>
                <a:ea typeface="Public Sans Medium"/>
                <a:cs typeface="Public Sans Medium"/>
                <a:sym typeface="Public Sans Medium"/>
              </a:rPr>
              <a:t> </a:t>
            </a:r>
            <a:r>
              <a:rPr lang="en-US" sz="1999" b="1" spc="-103" dirty="0" err="1">
                <a:solidFill>
                  <a:srgbClr val="3A855D"/>
                </a:solidFill>
                <a:latin typeface="Public Sans Medium"/>
                <a:ea typeface="Public Sans Medium"/>
                <a:cs typeface="Public Sans Medium"/>
                <a:sym typeface="Public Sans Medium"/>
              </a:rPr>
              <a:t>качества</a:t>
            </a:r>
            <a:r>
              <a:rPr lang="en-US" sz="1999" b="1" spc="-103" dirty="0">
                <a:solidFill>
                  <a:srgbClr val="3A855D"/>
                </a:solidFill>
                <a:latin typeface="Public Sans Medium"/>
                <a:ea typeface="Public Sans Medium"/>
                <a:cs typeface="Public Sans Medium"/>
                <a:sym typeface="Public Sans Medium"/>
              </a:rPr>
              <a:t> </a:t>
            </a:r>
            <a:r>
              <a:rPr lang="en-US" sz="1999" b="1" spc="-103" dirty="0" err="1">
                <a:solidFill>
                  <a:srgbClr val="3A855D"/>
                </a:solidFill>
                <a:latin typeface="Public Sans Medium"/>
                <a:ea typeface="Public Sans Medium"/>
                <a:cs typeface="Public Sans Medium"/>
                <a:sym typeface="Public Sans Medium"/>
              </a:rPr>
              <a:t>информационных</a:t>
            </a:r>
            <a:r>
              <a:rPr lang="en-US" sz="1999" b="1" spc="-103" dirty="0">
                <a:solidFill>
                  <a:srgbClr val="3A855D"/>
                </a:solidFill>
                <a:latin typeface="Public Sans Medium"/>
                <a:ea typeface="Public Sans Medium"/>
                <a:cs typeface="Public Sans Medium"/>
                <a:sym typeface="Public Sans Medium"/>
              </a:rPr>
              <a:t> </a:t>
            </a:r>
            <a:r>
              <a:rPr lang="en-US" sz="1999" b="1" spc="-103" dirty="0" err="1">
                <a:solidFill>
                  <a:srgbClr val="3A855D"/>
                </a:solidFill>
                <a:latin typeface="Public Sans Medium"/>
                <a:ea typeface="Public Sans Medium"/>
                <a:cs typeface="Public Sans Medium"/>
                <a:sym typeface="Public Sans Medium"/>
              </a:rPr>
              <a:t>услуг</a:t>
            </a:r>
            <a:r>
              <a:rPr lang="en-US" sz="1999" b="1" spc="-103" dirty="0">
                <a:solidFill>
                  <a:srgbClr val="3A855D"/>
                </a:solidFill>
                <a:latin typeface="Public Sans Medium"/>
                <a:ea typeface="Public Sans Medium"/>
                <a:cs typeface="Public Sans Medium"/>
                <a:sym typeface="Public Sans Medium"/>
              </a:rPr>
              <a:t> и </a:t>
            </a:r>
            <a:r>
              <a:rPr lang="en-US" sz="1999" b="1" spc="-103" dirty="0" err="1">
                <a:solidFill>
                  <a:srgbClr val="3A855D"/>
                </a:solidFill>
                <a:latin typeface="Public Sans Medium"/>
                <a:ea typeface="Public Sans Medium"/>
                <a:cs typeface="Public Sans Medium"/>
                <a:sym typeface="Public Sans Medium"/>
              </a:rPr>
              <a:t>внедрение</a:t>
            </a:r>
            <a:r>
              <a:rPr lang="en-US" sz="1999" b="1" spc="-103" dirty="0">
                <a:solidFill>
                  <a:srgbClr val="3A855D"/>
                </a:solidFill>
                <a:latin typeface="Public Sans Medium"/>
                <a:ea typeface="Public Sans Medium"/>
                <a:cs typeface="Public Sans Medium"/>
                <a:sym typeface="Public Sans Medium"/>
              </a:rPr>
              <a:t> </a:t>
            </a:r>
            <a:r>
              <a:rPr lang="en-US" sz="1999" b="1" spc="-103" dirty="0" err="1">
                <a:solidFill>
                  <a:srgbClr val="3A855D"/>
                </a:solidFill>
                <a:latin typeface="Public Sans Medium"/>
                <a:ea typeface="Public Sans Medium"/>
                <a:cs typeface="Public Sans Medium"/>
                <a:sym typeface="Public Sans Medium"/>
              </a:rPr>
              <a:t>новых</a:t>
            </a:r>
            <a:r>
              <a:rPr lang="en-US" sz="1999" b="1" spc="-103" dirty="0">
                <a:solidFill>
                  <a:srgbClr val="3A855D"/>
                </a:solidFill>
                <a:latin typeface="Public Sans Medium"/>
                <a:ea typeface="Public Sans Medium"/>
                <a:cs typeface="Public Sans Medium"/>
                <a:sym typeface="Public Sans Medium"/>
              </a:rPr>
              <a:t> </a:t>
            </a:r>
            <a:r>
              <a:rPr lang="en-US" sz="1999" b="1" spc="-103" dirty="0" err="1">
                <a:solidFill>
                  <a:srgbClr val="3A855D"/>
                </a:solidFill>
                <a:latin typeface="Public Sans Medium"/>
                <a:ea typeface="Public Sans Medium"/>
                <a:cs typeface="Public Sans Medium"/>
                <a:sym typeface="Public Sans Medium"/>
              </a:rPr>
              <a:t>технологий</a:t>
            </a:r>
            <a:r>
              <a:rPr lang="en-US" sz="1999" b="1" spc="-103" dirty="0">
                <a:solidFill>
                  <a:srgbClr val="3A855D"/>
                </a:solidFill>
                <a:latin typeface="Public Sans Medium"/>
                <a:ea typeface="Public Sans Medium"/>
                <a:cs typeface="Public Sans Medium"/>
                <a:sym typeface="Public Sans Medium"/>
              </a:rPr>
              <a:t> </a:t>
            </a:r>
            <a:r>
              <a:rPr lang="en-US" sz="1999" b="1" spc="-103" dirty="0" err="1">
                <a:solidFill>
                  <a:srgbClr val="3A855D"/>
                </a:solidFill>
                <a:latin typeface="Public Sans Medium"/>
                <a:ea typeface="Public Sans Medium"/>
                <a:cs typeface="Public Sans Medium"/>
                <a:sym typeface="Public Sans Medium"/>
              </a:rPr>
              <a:t>являются</a:t>
            </a:r>
            <a:r>
              <a:rPr lang="en-US" sz="1999" b="1" spc="-103" dirty="0">
                <a:solidFill>
                  <a:srgbClr val="3A855D"/>
                </a:solidFill>
                <a:latin typeface="Public Sans Medium"/>
                <a:ea typeface="Public Sans Medium"/>
                <a:cs typeface="Public Sans Medium"/>
                <a:sym typeface="Public Sans Medium"/>
              </a:rPr>
              <a:t> </a:t>
            </a:r>
            <a:r>
              <a:rPr lang="en-US" sz="1999" b="1" spc="-103" dirty="0" err="1">
                <a:solidFill>
                  <a:srgbClr val="3A855D"/>
                </a:solidFill>
                <a:latin typeface="Public Sans Medium"/>
                <a:ea typeface="Public Sans Medium"/>
                <a:cs typeface="Public Sans Medium"/>
                <a:sym typeface="Public Sans Medium"/>
              </a:rPr>
              <a:t>важными</a:t>
            </a:r>
            <a:r>
              <a:rPr lang="en-US" sz="1999" b="1" spc="-103" dirty="0">
                <a:solidFill>
                  <a:srgbClr val="3A855D"/>
                </a:solidFill>
                <a:latin typeface="Public Sans Medium"/>
                <a:ea typeface="Public Sans Medium"/>
                <a:cs typeface="Public Sans Medium"/>
                <a:sym typeface="Public Sans Medium"/>
              </a:rPr>
              <a:t> </a:t>
            </a:r>
            <a:r>
              <a:rPr lang="en-US" sz="1999" b="1" spc="-103" dirty="0" err="1">
                <a:solidFill>
                  <a:srgbClr val="3A855D"/>
                </a:solidFill>
                <a:latin typeface="Public Sans Medium"/>
                <a:ea typeface="Public Sans Medium"/>
                <a:cs typeface="Public Sans Medium"/>
                <a:sym typeface="Public Sans Medium"/>
              </a:rPr>
              <a:t>аспектами</a:t>
            </a:r>
            <a:r>
              <a:rPr lang="en-US" sz="1999" b="1" spc="-103" dirty="0">
                <a:solidFill>
                  <a:srgbClr val="3A855D"/>
                </a:solidFill>
                <a:latin typeface="Public Sans Medium"/>
                <a:ea typeface="Public Sans Medium"/>
                <a:cs typeface="Public Sans Medium"/>
                <a:sym typeface="Public Sans Medium"/>
              </a:rPr>
              <a:t> </a:t>
            </a:r>
            <a:r>
              <a:rPr lang="en-US" sz="1999" b="1" spc="-103" dirty="0" err="1">
                <a:solidFill>
                  <a:srgbClr val="3A855D"/>
                </a:solidFill>
                <a:latin typeface="Public Sans Medium"/>
                <a:ea typeface="Public Sans Medium"/>
                <a:cs typeface="Public Sans Medium"/>
                <a:sym typeface="Public Sans Medium"/>
              </a:rPr>
              <a:t>данной</a:t>
            </a:r>
            <a:r>
              <a:rPr lang="en-US" sz="1999" b="1" spc="-103" dirty="0">
                <a:solidFill>
                  <a:srgbClr val="3A855D"/>
                </a:solidFill>
                <a:latin typeface="Public Sans Medium"/>
                <a:ea typeface="Public Sans Medium"/>
                <a:cs typeface="Public Sans Medium"/>
                <a:sym typeface="Public Sans Medium"/>
              </a:rPr>
              <a:t> </a:t>
            </a:r>
            <a:r>
              <a:rPr lang="en-US" sz="1999" b="1" spc="-103" dirty="0" err="1">
                <a:solidFill>
                  <a:srgbClr val="3A855D"/>
                </a:solidFill>
                <a:latin typeface="Public Sans Medium"/>
                <a:ea typeface="Public Sans Medium"/>
                <a:cs typeface="Public Sans Medium"/>
                <a:sym typeface="Public Sans Medium"/>
              </a:rPr>
              <a:t>политики</a:t>
            </a:r>
            <a:r>
              <a:rPr lang="en-US" sz="1999" b="1" spc="-103" dirty="0">
                <a:solidFill>
                  <a:srgbClr val="3A855D"/>
                </a:solidFill>
                <a:latin typeface="Public Sans Medium"/>
                <a:ea typeface="Public Sans Medium"/>
                <a:cs typeface="Public Sans Medium"/>
                <a:sym typeface="Public Sans Medium"/>
              </a:rPr>
              <a:t>.</a:t>
            </a:r>
          </a:p>
          <a:p>
            <a:pPr algn="l">
              <a:lnSpc>
                <a:spcPts val="2699"/>
              </a:lnSpc>
            </a:pPr>
            <a:r>
              <a:rPr lang="en-US" sz="1999" b="1" spc="-103" dirty="0" err="1">
                <a:solidFill>
                  <a:srgbClr val="3A855D"/>
                </a:solidFill>
                <a:latin typeface="Public Sans Medium"/>
                <a:ea typeface="Public Sans Medium"/>
                <a:cs typeface="Public Sans Medium"/>
                <a:sym typeface="Public Sans Medium"/>
              </a:rPr>
              <a:t>Рост</a:t>
            </a:r>
            <a:r>
              <a:rPr lang="en-US" sz="1999" b="1" spc="-103" dirty="0">
                <a:solidFill>
                  <a:srgbClr val="3A855D"/>
                </a:solidFill>
                <a:latin typeface="Public Sans Medium"/>
                <a:ea typeface="Public Sans Medium"/>
                <a:cs typeface="Public Sans Medium"/>
                <a:sym typeface="Public Sans Medium"/>
              </a:rPr>
              <a:t> </a:t>
            </a:r>
            <a:r>
              <a:rPr lang="en-US" sz="1999" b="1" spc="-103" dirty="0" err="1">
                <a:solidFill>
                  <a:srgbClr val="3A855D"/>
                </a:solidFill>
                <a:latin typeface="Public Sans Medium"/>
                <a:ea typeface="Public Sans Medium"/>
                <a:cs typeface="Public Sans Medium"/>
                <a:sym typeface="Public Sans Medium"/>
              </a:rPr>
              <a:t>объемов</a:t>
            </a:r>
            <a:r>
              <a:rPr lang="en-US" sz="1999" b="1" spc="-103" dirty="0">
                <a:solidFill>
                  <a:srgbClr val="3A855D"/>
                </a:solidFill>
                <a:latin typeface="Public Sans Medium"/>
                <a:ea typeface="Public Sans Medium"/>
                <a:cs typeface="Public Sans Medium"/>
                <a:sym typeface="Public Sans Medium"/>
              </a:rPr>
              <a:t> </a:t>
            </a:r>
            <a:r>
              <a:rPr lang="en-US" sz="1999" b="1" spc="-103" dirty="0" err="1">
                <a:solidFill>
                  <a:srgbClr val="3A855D"/>
                </a:solidFill>
                <a:latin typeface="Public Sans Medium"/>
                <a:ea typeface="Public Sans Medium"/>
                <a:cs typeface="Public Sans Medium"/>
                <a:sym typeface="Public Sans Medium"/>
              </a:rPr>
              <a:t>услуг</a:t>
            </a:r>
            <a:r>
              <a:rPr lang="en-US" sz="1999" b="1" spc="-103" dirty="0">
                <a:solidFill>
                  <a:srgbClr val="3A855D"/>
                </a:solidFill>
                <a:latin typeface="Public Sans Medium"/>
                <a:ea typeface="Public Sans Medium"/>
                <a:cs typeface="Public Sans Medium"/>
                <a:sym typeface="Public Sans Medium"/>
              </a:rPr>
              <a:t>: </a:t>
            </a:r>
            <a:r>
              <a:rPr lang="en-US" sz="1999" b="1" spc="-103" dirty="0" err="1">
                <a:solidFill>
                  <a:srgbClr val="3A855D"/>
                </a:solidFill>
                <a:latin typeface="Public Sans Medium"/>
                <a:ea typeface="Public Sans Medium"/>
                <a:cs typeface="Public Sans Medium"/>
                <a:sym typeface="Public Sans Medium"/>
              </a:rPr>
              <a:t>Расширение</a:t>
            </a:r>
            <a:r>
              <a:rPr lang="en-US" sz="1999" b="1" spc="-103" dirty="0">
                <a:solidFill>
                  <a:srgbClr val="3A855D"/>
                </a:solidFill>
                <a:latin typeface="Public Sans Medium"/>
                <a:ea typeface="Public Sans Medium"/>
                <a:cs typeface="Public Sans Medium"/>
                <a:sym typeface="Public Sans Medium"/>
              </a:rPr>
              <a:t> </a:t>
            </a:r>
            <a:r>
              <a:rPr lang="en-US" sz="1999" b="1" spc="-103" dirty="0" err="1">
                <a:solidFill>
                  <a:srgbClr val="3A855D"/>
                </a:solidFill>
                <a:latin typeface="Public Sans Medium"/>
                <a:ea typeface="Public Sans Medium"/>
                <a:cs typeface="Public Sans Medium"/>
                <a:sym typeface="Public Sans Medium"/>
              </a:rPr>
              <a:t>спектра</a:t>
            </a:r>
            <a:r>
              <a:rPr lang="en-US" sz="1999" b="1" spc="-103" dirty="0">
                <a:solidFill>
                  <a:srgbClr val="3A855D"/>
                </a:solidFill>
                <a:latin typeface="Public Sans Medium"/>
                <a:ea typeface="Public Sans Medium"/>
                <a:cs typeface="Public Sans Medium"/>
                <a:sym typeface="Public Sans Medium"/>
              </a:rPr>
              <a:t> и </a:t>
            </a:r>
            <a:r>
              <a:rPr lang="en-US" sz="1999" b="1" spc="-103" dirty="0" err="1">
                <a:solidFill>
                  <a:srgbClr val="3A855D"/>
                </a:solidFill>
                <a:latin typeface="Public Sans Medium"/>
                <a:ea typeface="Public Sans Medium"/>
                <a:cs typeface="Public Sans Medium"/>
                <a:sym typeface="Public Sans Medium"/>
              </a:rPr>
              <a:t>структуры</a:t>
            </a:r>
            <a:r>
              <a:rPr lang="en-US" sz="1999" b="1" spc="-103" dirty="0">
                <a:solidFill>
                  <a:srgbClr val="3A855D"/>
                </a:solidFill>
                <a:latin typeface="Public Sans Medium"/>
                <a:ea typeface="Public Sans Medium"/>
                <a:cs typeface="Public Sans Medium"/>
                <a:sym typeface="Public Sans Medium"/>
              </a:rPr>
              <a:t> </a:t>
            </a:r>
            <a:r>
              <a:rPr lang="en-US" sz="1999" b="1" spc="-103" dirty="0" err="1">
                <a:solidFill>
                  <a:srgbClr val="3A855D"/>
                </a:solidFill>
                <a:latin typeface="Public Sans Medium"/>
                <a:ea typeface="Public Sans Medium"/>
                <a:cs typeface="Public Sans Medium"/>
                <a:sym typeface="Public Sans Medium"/>
              </a:rPr>
              <a:t>услуг</a:t>
            </a:r>
            <a:r>
              <a:rPr lang="en-US" sz="1999" b="1" spc="-103" dirty="0">
                <a:solidFill>
                  <a:srgbClr val="3A855D"/>
                </a:solidFill>
                <a:latin typeface="Public Sans Medium"/>
                <a:ea typeface="Public Sans Medium"/>
                <a:cs typeface="Public Sans Medium"/>
                <a:sym typeface="Public Sans Medium"/>
              </a:rPr>
              <a:t>, а </a:t>
            </a:r>
            <a:r>
              <a:rPr lang="en-US" sz="1999" b="1" spc="-103" dirty="0" err="1">
                <a:solidFill>
                  <a:srgbClr val="3A855D"/>
                </a:solidFill>
                <a:latin typeface="Public Sans Medium"/>
                <a:ea typeface="Public Sans Medium"/>
                <a:cs typeface="Public Sans Medium"/>
                <a:sym typeface="Public Sans Medium"/>
              </a:rPr>
              <a:t>также</a:t>
            </a:r>
            <a:r>
              <a:rPr lang="en-US" sz="1999" b="1" spc="-103" dirty="0">
                <a:solidFill>
                  <a:srgbClr val="3A855D"/>
                </a:solidFill>
                <a:latin typeface="Public Sans Medium"/>
                <a:ea typeface="Public Sans Medium"/>
                <a:cs typeface="Public Sans Medium"/>
                <a:sym typeface="Public Sans Medium"/>
              </a:rPr>
              <a:t> </a:t>
            </a:r>
            <a:r>
              <a:rPr lang="en-US" sz="1999" b="1" spc="-103" dirty="0" err="1">
                <a:solidFill>
                  <a:srgbClr val="3A855D"/>
                </a:solidFill>
                <a:latin typeface="Public Sans Medium"/>
                <a:ea typeface="Public Sans Medium"/>
                <a:cs typeface="Public Sans Medium"/>
                <a:sym typeface="Public Sans Medium"/>
              </a:rPr>
              <a:t>увеличение</a:t>
            </a:r>
            <a:r>
              <a:rPr lang="en-US" sz="1999" b="1" spc="-103" dirty="0">
                <a:solidFill>
                  <a:srgbClr val="3A855D"/>
                </a:solidFill>
                <a:latin typeface="Public Sans Medium"/>
                <a:ea typeface="Public Sans Medium"/>
                <a:cs typeface="Public Sans Medium"/>
                <a:sym typeface="Public Sans Medium"/>
              </a:rPr>
              <a:t> </a:t>
            </a:r>
            <a:r>
              <a:rPr lang="en-US" sz="1999" b="1" spc="-103" dirty="0" err="1">
                <a:solidFill>
                  <a:srgbClr val="3A855D"/>
                </a:solidFill>
                <a:latin typeface="Public Sans Medium"/>
                <a:ea typeface="Public Sans Medium"/>
                <a:cs typeface="Public Sans Medium"/>
                <a:sym typeface="Public Sans Medium"/>
              </a:rPr>
              <a:t>доли</a:t>
            </a:r>
            <a:r>
              <a:rPr lang="en-US" sz="1999" b="1" spc="-103" dirty="0">
                <a:solidFill>
                  <a:srgbClr val="3A855D"/>
                </a:solidFill>
                <a:latin typeface="Public Sans Medium"/>
                <a:ea typeface="Public Sans Medium"/>
                <a:cs typeface="Public Sans Medium"/>
                <a:sym typeface="Public Sans Medium"/>
              </a:rPr>
              <a:t> </a:t>
            </a:r>
            <a:r>
              <a:rPr lang="en-US" sz="1999" b="1" spc="-103" dirty="0" err="1">
                <a:solidFill>
                  <a:srgbClr val="3A855D"/>
                </a:solidFill>
                <a:latin typeface="Public Sans Medium"/>
                <a:ea typeface="Public Sans Medium"/>
                <a:cs typeface="Public Sans Medium"/>
                <a:sym typeface="Public Sans Medium"/>
              </a:rPr>
              <a:t>сферы</a:t>
            </a:r>
            <a:r>
              <a:rPr lang="en-US" sz="1999" b="1" spc="-103" dirty="0">
                <a:solidFill>
                  <a:srgbClr val="3A855D"/>
                </a:solidFill>
                <a:latin typeface="Public Sans Medium"/>
                <a:ea typeface="Public Sans Medium"/>
                <a:cs typeface="Public Sans Medium"/>
                <a:sym typeface="Public Sans Medium"/>
              </a:rPr>
              <a:t> </a:t>
            </a:r>
            <a:r>
              <a:rPr lang="en-US" sz="1999" b="1" spc="-103" dirty="0" err="1">
                <a:solidFill>
                  <a:srgbClr val="3A855D"/>
                </a:solidFill>
                <a:latin typeface="Public Sans Medium"/>
                <a:ea typeface="Public Sans Medium"/>
                <a:cs typeface="Public Sans Medium"/>
                <a:sym typeface="Public Sans Medium"/>
              </a:rPr>
              <a:t>услуг</a:t>
            </a:r>
            <a:r>
              <a:rPr lang="en-US" sz="1999" b="1" spc="-103" dirty="0">
                <a:solidFill>
                  <a:srgbClr val="3A855D"/>
                </a:solidFill>
                <a:latin typeface="Public Sans Medium"/>
                <a:ea typeface="Public Sans Medium"/>
                <a:cs typeface="Public Sans Medium"/>
                <a:sym typeface="Public Sans Medium"/>
              </a:rPr>
              <a:t> в ВВП. </a:t>
            </a:r>
            <a:r>
              <a:rPr lang="en-US" sz="1999" b="1" spc="-103" dirty="0" err="1">
                <a:solidFill>
                  <a:srgbClr val="3A855D"/>
                </a:solidFill>
                <a:latin typeface="Public Sans Medium"/>
                <a:ea typeface="Public Sans Medium"/>
                <a:cs typeface="Public Sans Medium"/>
                <a:sym typeface="Public Sans Medium"/>
              </a:rPr>
              <a:t>Это</a:t>
            </a:r>
            <a:r>
              <a:rPr lang="en-US" sz="1999" b="1" spc="-103" dirty="0">
                <a:solidFill>
                  <a:srgbClr val="3A855D"/>
                </a:solidFill>
                <a:latin typeface="Public Sans Medium"/>
                <a:ea typeface="Public Sans Medium"/>
                <a:cs typeface="Public Sans Medium"/>
                <a:sym typeface="Public Sans Medium"/>
              </a:rPr>
              <a:t> </a:t>
            </a:r>
            <a:r>
              <a:rPr lang="en-US" sz="1999" b="1" spc="-103" dirty="0" err="1">
                <a:solidFill>
                  <a:srgbClr val="3A855D"/>
                </a:solidFill>
                <a:latin typeface="Public Sans Medium"/>
                <a:ea typeface="Public Sans Medium"/>
                <a:cs typeface="Public Sans Medium"/>
                <a:sym typeface="Public Sans Medium"/>
              </a:rPr>
              <a:t>позволит</a:t>
            </a:r>
            <a:r>
              <a:rPr lang="en-US" sz="1999" b="1" spc="-103" dirty="0">
                <a:solidFill>
                  <a:srgbClr val="3A855D"/>
                </a:solidFill>
                <a:latin typeface="Public Sans Medium"/>
                <a:ea typeface="Public Sans Medium"/>
                <a:cs typeface="Public Sans Medium"/>
                <a:sym typeface="Public Sans Medium"/>
              </a:rPr>
              <a:t> </a:t>
            </a:r>
            <a:r>
              <a:rPr lang="en-US" sz="1999" b="1" spc="-103" dirty="0" err="1">
                <a:solidFill>
                  <a:srgbClr val="3A855D"/>
                </a:solidFill>
                <a:latin typeface="Public Sans Medium"/>
                <a:ea typeface="Public Sans Medium"/>
                <a:cs typeface="Public Sans Medium"/>
                <a:sym typeface="Public Sans Medium"/>
              </a:rPr>
              <a:t>повысить</a:t>
            </a:r>
            <a:r>
              <a:rPr lang="en-US" sz="1999" b="1" spc="-103" dirty="0">
                <a:solidFill>
                  <a:srgbClr val="3A855D"/>
                </a:solidFill>
                <a:latin typeface="Public Sans Medium"/>
                <a:ea typeface="Public Sans Medium"/>
                <a:cs typeface="Public Sans Medium"/>
                <a:sym typeface="Public Sans Medium"/>
              </a:rPr>
              <a:t> </a:t>
            </a:r>
            <a:r>
              <a:rPr lang="en-US" sz="1999" b="1" spc="-103" dirty="0" err="1">
                <a:solidFill>
                  <a:srgbClr val="3A855D"/>
                </a:solidFill>
                <a:latin typeface="Public Sans Medium"/>
                <a:ea typeface="Public Sans Medium"/>
                <a:cs typeface="Public Sans Medium"/>
                <a:sym typeface="Public Sans Medium"/>
              </a:rPr>
              <a:t>вклад</a:t>
            </a:r>
            <a:r>
              <a:rPr lang="en-US" sz="1999" b="1" spc="-103" dirty="0">
                <a:solidFill>
                  <a:srgbClr val="3A855D"/>
                </a:solidFill>
                <a:latin typeface="Public Sans Medium"/>
                <a:ea typeface="Public Sans Medium"/>
                <a:cs typeface="Public Sans Medium"/>
                <a:sym typeface="Public Sans Medium"/>
              </a:rPr>
              <a:t> </a:t>
            </a:r>
            <a:r>
              <a:rPr lang="en-US" sz="1999" b="1" spc="-103" dirty="0" err="1">
                <a:solidFill>
                  <a:srgbClr val="3A855D"/>
                </a:solidFill>
                <a:latin typeface="Public Sans Medium"/>
                <a:ea typeface="Public Sans Medium"/>
                <a:cs typeface="Public Sans Medium"/>
                <a:sym typeface="Public Sans Medium"/>
              </a:rPr>
              <a:t>сектора</a:t>
            </a:r>
            <a:r>
              <a:rPr lang="en-US" sz="1999" b="1" spc="-103" dirty="0">
                <a:solidFill>
                  <a:srgbClr val="3A855D"/>
                </a:solidFill>
                <a:latin typeface="Public Sans Medium"/>
                <a:ea typeface="Public Sans Medium"/>
                <a:cs typeface="Public Sans Medium"/>
                <a:sym typeface="Public Sans Medium"/>
              </a:rPr>
              <a:t> в </a:t>
            </a:r>
            <a:r>
              <a:rPr lang="en-US" sz="1999" b="1" spc="-103" dirty="0" err="1">
                <a:solidFill>
                  <a:srgbClr val="3A855D"/>
                </a:solidFill>
                <a:latin typeface="Public Sans Medium"/>
                <a:ea typeface="Public Sans Medium"/>
                <a:cs typeface="Public Sans Medium"/>
                <a:sym typeface="Public Sans Medium"/>
              </a:rPr>
              <a:t>экономическое</a:t>
            </a:r>
            <a:r>
              <a:rPr lang="en-US" sz="1999" b="1" spc="-103" dirty="0">
                <a:solidFill>
                  <a:srgbClr val="3A855D"/>
                </a:solidFill>
                <a:latin typeface="Public Sans Medium"/>
                <a:ea typeface="Public Sans Medium"/>
                <a:cs typeface="Public Sans Medium"/>
                <a:sym typeface="Public Sans Medium"/>
              </a:rPr>
              <a:t> </a:t>
            </a:r>
            <a:r>
              <a:rPr lang="en-US" sz="1999" b="1" spc="-103" dirty="0" err="1">
                <a:solidFill>
                  <a:srgbClr val="3A855D"/>
                </a:solidFill>
                <a:latin typeface="Public Sans Medium"/>
                <a:ea typeface="Public Sans Medium"/>
                <a:cs typeface="Public Sans Medium"/>
                <a:sym typeface="Public Sans Medium"/>
              </a:rPr>
              <a:t>развитие</a:t>
            </a:r>
            <a:r>
              <a:rPr lang="en-US" sz="1999" b="1" spc="-103" dirty="0">
                <a:solidFill>
                  <a:srgbClr val="3A855D"/>
                </a:solidFill>
                <a:latin typeface="Public Sans Medium"/>
                <a:ea typeface="Public Sans Medium"/>
                <a:cs typeface="Public Sans Medium"/>
                <a:sym typeface="Public Sans Medium"/>
              </a:rPr>
              <a:t> </a:t>
            </a:r>
            <a:r>
              <a:rPr lang="en-US" sz="1999" b="1" spc="-103" dirty="0" err="1">
                <a:solidFill>
                  <a:srgbClr val="3A855D"/>
                </a:solidFill>
                <a:latin typeface="Public Sans Medium"/>
                <a:ea typeface="Public Sans Medium"/>
                <a:cs typeface="Public Sans Medium"/>
                <a:sym typeface="Public Sans Medium"/>
              </a:rPr>
              <a:t>страны</a:t>
            </a:r>
            <a:r>
              <a:rPr lang="en-US" sz="1999" b="1" spc="-103" dirty="0">
                <a:solidFill>
                  <a:srgbClr val="3A855D"/>
                </a:solidFill>
                <a:latin typeface="Public Sans Medium"/>
                <a:ea typeface="Public Sans Medium"/>
                <a:cs typeface="Public Sans Medium"/>
                <a:sym typeface="Public Sans Medium"/>
              </a:rPr>
              <a:t>.</a:t>
            </a:r>
          </a:p>
          <a:p>
            <a:pPr algn="l">
              <a:lnSpc>
                <a:spcPts val="2699"/>
              </a:lnSpc>
            </a:pPr>
            <a:r>
              <a:rPr lang="en-US" sz="1999" b="1" spc="-103" dirty="0" err="1">
                <a:solidFill>
                  <a:srgbClr val="3A855D"/>
                </a:solidFill>
                <a:latin typeface="Public Sans Medium"/>
                <a:ea typeface="Public Sans Medium"/>
                <a:cs typeface="Public Sans Medium"/>
                <a:sym typeface="Public Sans Medium"/>
              </a:rPr>
              <a:t>Развитие</a:t>
            </a:r>
            <a:r>
              <a:rPr lang="en-US" sz="1999" b="1" spc="-103" dirty="0">
                <a:solidFill>
                  <a:srgbClr val="3A855D"/>
                </a:solidFill>
                <a:latin typeface="Public Sans Medium"/>
                <a:ea typeface="Public Sans Medium"/>
                <a:cs typeface="Public Sans Medium"/>
                <a:sym typeface="Public Sans Medium"/>
              </a:rPr>
              <a:t> </a:t>
            </a:r>
            <a:r>
              <a:rPr lang="en-US" sz="1999" b="1" spc="-103" dirty="0" err="1">
                <a:solidFill>
                  <a:srgbClr val="3A855D"/>
                </a:solidFill>
                <a:latin typeface="Public Sans Medium"/>
                <a:ea typeface="Public Sans Medium"/>
                <a:cs typeface="Public Sans Medium"/>
                <a:sym typeface="Public Sans Medium"/>
              </a:rPr>
              <a:t>инфраструктуры</a:t>
            </a:r>
            <a:r>
              <a:rPr lang="en-US" sz="1999" b="1" spc="-103" dirty="0">
                <a:solidFill>
                  <a:srgbClr val="3A855D"/>
                </a:solidFill>
                <a:latin typeface="Public Sans Medium"/>
                <a:ea typeface="Public Sans Medium"/>
                <a:cs typeface="Public Sans Medium"/>
                <a:sym typeface="Public Sans Medium"/>
              </a:rPr>
              <a:t>: </a:t>
            </a:r>
            <a:r>
              <a:rPr lang="en-US" sz="1999" b="1" spc="-103" dirty="0" err="1">
                <a:solidFill>
                  <a:srgbClr val="3A855D"/>
                </a:solidFill>
                <a:latin typeface="Public Sans Medium"/>
                <a:ea typeface="Public Sans Medium"/>
                <a:cs typeface="Public Sans Medium"/>
                <a:sym typeface="Public Sans Medium"/>
              </a:rPr>
              <a:t>Создание</a:t>
            </a:r>
            <a:r>
              <a:rPr lang="en-US" sz="1999" b="1" spc="-103" dirty="0">
                <a:solidFill>
                  <a:srgbClr val="3A855D"/>
                </a:solidFill>
                <a:latin typeface="Public Sans Medium"/>
                <a:ea typeface="Public Sans Medium"/>
                <a:cs typeface="Public Sans Medium"/>
                <a:sym typeface="Public Sans Medium"/>
              </a:rPr>
              <a:t> </a:t>
            </a:r>
            <a:r>
              <a:rPr lang="en-US" sz="1999" b="1" spc="-103" dirty="0" err="1">
                <a:solidFill>
                  <a:srgbClr val="3A855D"/>
                </a:solidFill>
                <a:latin typeface="Public Sans Medium"/>
                <a:ea typeface="Public Sans Medium"/>
                <a:cs typeface="Public Sans Medium"/>
                <a:sym typeface="Public Sans Medium"/>
              </a:rPr>
              <a:t>условий</a:t>
            </a:r>
            <a:r>
              <a:rPr lang="en-US" sz="1999" b="1" spc="-103" dirty="0">
                <a:solidFill>
                  <a:srgbClr val="3A855D"/>
                </a:solidFill>
                <a:latin typeface="Public Sans Medium"/>
                <a:ea typeface="Public Sans Medium"/>
                <a:cs typeface="Public Sans Medium"/>
                <a:sym typeface="Public Sans Medium"/>
              </a:rPr>
              <a:t>, </a:t>
            </a:r>
            <a:r>
              <a:rPr lang="en-US" sz="1999" b="1" spc="-103" dirty="0" err="1">
                <a:solidFill>
                  <a:srgbClr val="3A855D"/>
                </a:solidFill>
                <a:latin typeface="Public Sans Medium"/>
                <a:ea typeface="Public Sans Medium"/>
                <a:cs typeface="Public Sans Medium"/>
                <a:sym typeface="Public Sans Medium"/>
              </a:rPr>
              <a:t>способствующих</a:t>
            </a:r>
            <a:r>
              <a:rPr lang="en-US" sz="1999" b="1" spc="-103" dirty="0">
                <a:solidFill>
                  <a:srgbClr val="3A855D"/>
                </a:solidFill>
                <a:latin typeface="Public Sans Medium"/>
                <a:ea typeface="Public Sans Medium"/>
                <a:cs typeface="Public Sans Medium"/>
                <a:sym typeface="Public Sans Medium"/>
              </a:rPr>
              <a:t> </a:t>
            </a:r>
            <a:r>
              <a:rPr lang="en-US" sz="1999" b="1" spc="-103" dirty="0" err="1">
                <a:solidFill>
                  <a:srgbClr val="3A855D"/>
                </a:solidFill>
                <a:latin typeface="Public Sans Medium"/>
                <a:ea typeface="Public Sans Medium"/>
                <a:cs typeface="Public Sans Medium"/>
                <a:sym typeface="Public Sans Medium"/>
              </a:rPr>
              <a:t>улучшению</a:t>
            </a:r>
            <a:r>
              <a:rPr lang="en-US" sz="1999" b="1" spc="-103" dirty="0">
                <a:solidFill>
                  <a:srgbClr val="3A855D"/>
                </a:solidFill>
                <a:latin typeface="Public Sans Medium"/>
                <a:ea typeface="Public Sans Medium"/>
                <a:cs typeface="Public Sans Medium"/>
                <a:sym typeface="Public Sans Medium"/>
              </a:rPr>
              <a:t> </a:t>
            </a:r>
            <a:r>
              <a:rPr lang="en-US" sz="1999" b="1" spc="-103" dirty="0" err="1">
                <a:solidFill>
                  <a:srgbClr val="3A855D"/>
                </a:solidFill>
                <a:latin typeface="Public Sans Medium"/>
                <a:ea typeface="Public Sans Medium"/>
                <a:cs typeface="Public Sans Medium"/>
                <a:sym typeface="Public Sans Medium"/>
              </a:rPr>
              <a:t>инвестиционного</a:t>
            </a:r>
            <a:r>
              <a:rPr lang="en-US" sz="1999" b="1" spc="-103" dirty="0">
                <a:solidFill>
                  <a:srgbClr val="3A855D"/>
                </a:solidFill>
                <a:latin typeface="Public Sans Medium"/>
                <a:ea typeface="Public Sans Medium"/>
                <a:cs typeface="Public Sans Medium"/>
                <a:sym typeface="Public Sans Medium"/>
              </a:rPr>
              <a:t> </a:t>
            </a:r>
            <a:r>
              <a:rPr lang="en-US" sz="1999" b="1" spc="-103" dirty="0" err="1">
                <a:solidFill>
                  <a:srgbClr val="3A855D"/>
                </a:solidFill>
                <a:latin typeface="Public Sans Medium"/>
                <a:ea typeface="Public Sans Medium"/>
                <a:cs typeface="Public Sans Medium"/>
                <a:sym typeface="Public Sans Medium"/>
              </a:rPr>
              <a:t>климата</a:t>
            </a:r>
            <a:r>
              <a:rPr lang="en-US" sz="1999" b="1" spc="-103" dirty="0">
                <a:solidFill>
                  <a:srgbClr val="3A855D"/>
                </a:solidFill>
                <a:latin typeface="Public Sans Medium"/>
                <a:ea typeface="Public Sans Medium"/>
                <a:cs typeface="Public Sans Medium"/>
                <a:sym typeface="Public Sans Medium"/>
              </a:rPr>
              <a:t>, </a:t>
            </a:r>
            <a:r>
              <a:rPr lang="en-US" sz="1999" b="1" spc="-103" dirty="0" err="1">
                <a:solidFill>
                  <a:srgbClr val="3A855D"/>
                </a:solidFill>
                <a:latin typeface="Public Sans Medium"/>
                <a:ea typeface="Public Sans Medium"/>
                <a:cs typeface="Public Sans Medium"/>
                <a:sym typeface="Public Sans Medium"/>
              </a:rPr>
              <a:t>становится</a:t>
            </a:r>
            <a:r>
              <a:rPr lang="en-US" sz="1999" b="1" spc="-103" dirty="0">
                <a:solidFill>
                  <a:srgbClr val="3A855D"/>
                </a:solidFill>
                <a:latin typeface="Public Sans Medium"/>
                <a:ea typeface="Public Sans Medium"/>
                <a:cs typeface="Public Sans Medium"/>
                <a:sym typeface="Public Sans Medium"/>
              </a:rPr>
              <a:t> </a:t>
            </a:r>
            <a:r>
              <a:rPr lang="en-US" sz="1999" b="1" spc="-103" dirty="0" err="1">
                <a:solidFill>
                  <a:srgbClr val="3A855D"/>
                </a:solidFill>
                <a:latin typeface="Public Sans Medium"/>
                <a:ea typeface="Public Sans Medium"/>
                <a:cs typeface="Public Sans Medium"/>
                <a:sym typeface="Public Sans Medium"/>
              </a:rPr>
              <a:t>важным</a:t>
            </a:r>
            <a:r>
              <a:rPr lang="en-US" sz="1999" b="1" spc="-103" dirty="0">
                <a:solidFill>
                  <a:srgbClr val="3A855D"/>
                </a:solidFill>
                <a:latin typeface="Public Sans Medium"/>
                <a:ea typeface="Public Sans Medium"/>
                <a:cs typeface="Public Sans Medium"/>
                <a:sym typeface="Public Sans Medium"/>
              </a:rPr>
              <a:t> </a:t>
            </a:r>
            <a:r>
              <a:rPr lang="en-US" sz="1999" b="1" spc="-103" dirty="0" err="1">
                <a:solidFill>
                  <a:srgbClr val="3A855D"/>
                </a:solidFill>
                <a:latin typeface="Public Sans Medium"/>
                <a:ea typeface="Public Sans Medium"/>
                <a:cs typeface="Public Sans Medium"/>
                <a:sym typeface="Public Sans Medium"/>
              </a:rPr>
              <a:t>приоритетом</a:t>
            </a:r>
            <a:r>
              <a:rPr lang="en-US" sz="1999" b="1" spc="-103" dirty="0">
                <a:solidFill>
                  <a:srgbClr val="3A855D"/>
                </a:solidFill>
                <a:latin typeface="Public Sans Medium"/>
                <a:ea typeface="Public Sans Medium"/>
                <a:cs typeface="Public Sans Medium"/>
                <a:sym typeface="Public Sans Medium"/>
              </a:rPr>
              <a:t> </a:t>
            </a:r>
            <a:r>
              <a:rPr lang="en-US" sz="1999" b="1" spc="-103" dirty="0" err="1">
                <a:solidFill>
                  <a:srgbClr val="3A855D"/>
                </a:solidFill>
                <a:latin typeface="Public Sans Medium"/>
                <a:ea typeface="Public Sans Medium"/>
                <a:cs typeface="Public Sans Medium"/>
                <a:sym typeface="Public Sans Medium"/>
              </a:rPr>
              <a:t>для</a:t>
            </a:r>
            <a:r>
              <a:rPr lang="en-US" sz="1999" b="1" spc="-103" dirty="0">
                <a:solidFill>
                  <a:srgbClr val="3A855D"/>
                </a:solidFill>
                <a:latin typeface="Public Sans Medium"/>
                <a:ea typeface="Public Sans Medium"/>
                <a:cs typeface="Public Sans Medium"/>
                <a:sym typeface="Public Sans Medium"/>
              </a:rPr>
              <a:t> </a:t>
            </a:r>
            <a:r>
              <a:rPr lang="en-US" sz="1999" b="1" spc="-103" dirty="0" err="1">
                <a:solidFill>
                  <a:srgbClr val="3A855D"/>
                </a:solidFill>
                <a:latin typeface="Public Sans Medium"/>
                <a:ea typeface="Public Sans Medium"/>
                <a:cs typeface="Public Sans Medium"/>
                <a:sym typeface="Public Sans Medium"/>
              </a:rPr>
              <a:t>привлечения</a:t>
            </a:r>
            <a:r>
              <a:rPr lang="en-US" sz="1999" b="1" spc="-103" dirty="0">
                <a:solidFill>
                  <a:srgbClr val="3A855D"/>
                </a:solidFill>
                <a:latin typeface="Public Sans Medium"/>
                <a:ea typeface="Public Sans Medium"/>
                <a:cs typeface="Public Sans Medium"/>
                <a:sym typeface="Public Sans Medium"/>
              </a:rPr>
              <a:t> </a:t>
            </a:r>
            <a:r>
              <a:rPr lang="en-US" sz="1999" b="1" spc="-103" dirty="0" err="1">
                <a:solidFill>
                  <a:srgbClr val="3A855D"/>
                </a:solidFill>
                <a:latin typeface="Public Sans Medium"/>
                <a:ea typeface="Public Sans Medium"/>
                <a:cs typeface="Public Sans Medium"/>
                <a:sym typeface="Public Sans Medium"/>
              </a:rPr>
              <a:t>частных</a:t>
            </a:r>
            <a:r>
              <a:rPr lang="en-US" sz="1999" b="1" spc="-103" dirty="0">
                <a:solidFill>
                  <a:srgbClr val="3A855D"/>
                </a:solidFill>
                <a:latin typeface="Public Sans Medium"/>
                <a:ea typeface="Public Sans Medium"/>
                <a:cs typeface="Public Sans Medium"/>
                <a:sym typeface="Public Sans Medium"/>
              </a:rPr>
              <a:t> </a:t>
            </a:r>
            <a:r>
              <a:rPr lang="en-US" sz="1999" b="1" spc="-103" dirty="0" err="1">
                <a:solidFill>
                  <a:srgbClr val="3A855D"/>
                </a:solidFill>
                <a:latin typeface="Public Sans Medium"/>
                <a:ea typeface="Public Sans Medium"/>
                <a:cs typeface="Public Sans Medium"/>
                <a:sym typeface="Public Sans Medium"/>
              </a:rPr>
              <a:t>инвестиций</a:t>
            </a:r>
            <a:r>
              <a:rPr lang="en-US" sz="1999" b="1" spc="-103" dirty="0">
                <a:solidFill>
                  <a:srgbClr val="3A855D"/>
                </a:solidFill>
                <a:latin typeface="Public Sans Medium"/>
                <a:ea typeface="Public Sans Medium"/>
                <a:cs typeface="Public Sans Medium"/>
                <a:sym typeface="Public Sans Medium"/>
              </a:rPr>
              <a:t> в </a:t>
            </a:r>
            <a:r>
              <a:rPr lang="en-US" sz="1999" b="1" spc="-103" dirty="0" err="1">
                <a:solidFill>
                  <a:srgbClr val="3A855D"/>
                </a:solidFill>
                <a:latin typeface="Public Sans Medium"/>
                <a:ea typeface="Public Sans Medium"/>
                <a:cs typeface="Public Sans Medium"/>
                <a:sym typeface="Public Sans Medium"/>
              </a:rPr>
              <a:t>сферу</a:t>
            </a:r>
            <a:r>
              <a:rPr lang="en-US" sz="1999" b="1" spc="-103" dirty="0">
                <a:solidFill>
                  <a:srgbClr val="3A855D"/>
                </a:solidFill>
                <a:latin typeface="Public Sans Medium"/>
                <a:ea typeface="Public Sans Medium"/>
                <a:cs typeface="Public Sans Medium"/>
                <a:sym typeface="Public Sans Medium"/>
              </a:rPr>
              <a:t> </a:t>
            </a:r>
            <a:r>
              <a:rPr lang="en-US" sz="1999" b="1" spc="-103" dirty="0" err="1">
                <a:solidFill>
                  <a:srgbClr val="3A855D"/>
                </a:solidFill>
                <a:latin typeface="Public Sans Medium"/>
                <a:ea typeface="Public Sans Medium"/>
                <a:cs typeface="Public Sans Medium"/>
                <a:sym typeface="Public Sans Medium"/>
              </a:rPr>
              <a:t>услуг</a:t>
            </a:r>
            <a:r>
              <a:rPr lang="en-US" sz="1999" b="1" spc="-103" dirty="0">
                <a:solidFill>
                  <a:srgbClr val="3A855D"/>
                </a:solidFill>
                <a:latin typeface="Public Sans Medium"/>
                <a:ea typeface="Public Sans Medium"/>
                <a:cs typeface="Public Sans Medium"/>
                <a:sym typeface="Public Sans Medium"/>
              </a:rPr>
              <a:t>.</a:t>
            </a:r>
          </a:p>
          <a:p>
            <a:pPr algn="l">
              <a:lnSpc>
                <a:spcPts val="2699"/>
              </a:lnSpc>
            </a:pPr>
            <a:r>
              <a:rPr lang="en-US" sz="1999" b="1" spc="-103" dirty="0" err="1">
                <a:solidFill>
                  <a:srgbClr val="3A855D"/>
                </a:solidFill>
                <a:latin typeface="Public Sans Medium"/>
                <a:ea typeface="Public Sans Medium"/>
                <a:cs typeface="Public Sans Medium"/>
                <a:sym typeface="Public Sans Medium"/>
              </a:rPr>
              <a:t>Развитие</a:t>
            </a:r>
            <a:r>
              <a:rPr lang="en-US" sz="1999" b="1" spc="-103" dirty="0">
                <a:solidFill>
                  <a:srgbClr val="3A855D"/>
                </a:solidFill>
                <a:latin typeface="Public Sans Medium"/>
                <a:ea typeface="Public Sans Medium"/>
                <a:cs typeface="Public Sans Medium"/>
                <a:sym typeface="Public Sans Medium"/>
              </a:rPr>
              <a:t> </a:t>
            </a:r>
            <a:r>
              <a:rPr lang="en-US" sz="1999" b="1" spc="-103" dirty="0" err="1">
                <a:solidFill>
                  <a:srgbClr val="3A855D"/>
                </a:solidFill>
                <a:latin typeface="Public Sans Medium"/>
                <a:ea typeface="Public Sans Medium"/>
                <a:cs typeface="Public Sans Medium"/>
                <a:sym typeface="Public Sans Medium"/>
              </a:rPr>
              <a:t>экспортного</a:t>
            </a:r>
            <a:r>
              <a:rPr lang="en-US" sz="1999" b="1" spc="-103" dirty="0">
                <a:solidFill>
                  <a:srgbClr val="3A855D"/>
                </a:solidFill>
                <a:latin typeface="Public Sans Medium"/>
                <a:ea typeface="Public Sans Medium"/>
                <a:cs typeface="Public Sans Medium"/>
                <a:sym typeface="Public Sans Medium"/>
              </a:rPr>
              <a:t> </a:t>
            </a:r>
            <a:r>
              <a:rPr lang="en-US" sz="1999" b="1" spc="-103" dirty="0" err="1">
                <a:solidFill>
                  <a:srgbClr val="3A855D"/>
                </a:solidFill>
                <a:latin typeface="Public Sans Medium"/>
                <a:ea typeface="Public Sans Medium"/>
                <a:cs typeface="Public Sans Medium"/>
                <a:sym typeface="Public Sans Medium"/>
              </a:rPr>
              <a:t>потенциала</a:t>
            </a:r>
            <a:r>
              <a:rPr lang="en-US" sz="1999" b="1" spc="-103" dirty="0">
                <a:solidFill>
                  <a:srgbClr val="3A855D"/>
                </a:solidFill>
                <a:latin typeface="Public Sans Medium"/>
                <a:ea typeface="Public Sans Medium"/>
                <a:cs typeface="Public Sans Medium"/>
                <a:sym typeface="Public Sans Medium"/>
              </a:rPr>
              <a:t>: </a:t>
            </a:r>
            <a:r>
              <a:rPr lang="en-US" sz="1999" b="1" spc="-103" dirty="0" err="1">
                <a:solidFill>
                  <a:srgbClr val="3A855D"/>
                </a:solidFill>
                <a:latin typeface="Public Sans Medium"/>
                <a:ea typeface="Public Sans Medium"/>
                <a:cs typeface="Public Sans Medium"/>
                <a:sym typeface="Public Sans Medium"/>
              </a:rPr>
              <a:t>Увеличение</a:t>
            </a:r>
            <a:r>
              <a:rPr lang="en-US" sz="1999" b="1" spc="-103" dirty="0">
                <a:solidFill>
                  <a:srgbClr val="3A855D"/>
                </a:solidFill>
                <a:latin typeface="Public Sans Medium"/>
                <a:ea typeface="Public Sans Medium"/>
                <a:cs typeface="Public Sans Medium"/>
                <a:sym typeface="Public Sans Medium"/>
              </a:rPr>
              <a:t> </a:t>
            </a:r>
            <a:r>
              <a:rPr lang="en-US" sz="1999" b="1" spc="-103" dirty="0" err="1">
                <a:solidFill>
                  <a:srgbClr val="3A855D"/>
                </a:solidFill>
                <a:latin typeface="Public Sans Medium"/>
                <a:ea typeface="Public Sans Medium"/>
                <a:cs typeface="Public Sans Medium"/>
                <a:sym typeface="Public Sans Medium"/>
              </a:rPr>
              <a:t>экспорта</a:t>
            </a:r>
            <a:r>
              <a:rPr lang="en-US" sz="1999" b="1" spc="-103" dirty="0">
                <a:solidFill>
                  <a:srgbClr val="3A855D"/>
                </a:solidFill>
                <a:latin typeface="Public Sans Medium"/>
                <a:ea typeface="Public Sans Medium"/>
                <a:cs typeface="Public Sans Medium"/>
                <a:sym typeface="Public Sans Medium"/>
              </a:rPr>
              <a:t> </a:t>
            </a:r>
            <a:r>
              <a:rPr lang="en-US" sz="1999" b="1" spc="-103" dirty="0" err="1">
                <a:solidFill>
                  <a:srgbClr val="3A855D"/>
                </a:solidFill>
                <a:latin typeface="Public Sans Medium"/>
                <a:ea typeface="Public Sans Medium"/>
                <a:cs typeface="Public Sans Medium"/>
                <a:sym typeface="Public Sans Medium"/>
              </a:rPr>
              <a:t>услуг</a:t>
            </a:r>
            <a:r>
              <a:rPr lang="en-US" sz="1999" b="1" spc="-103" dirty="0">
                <a:solidFill>
                  <a:srgbClr val="3A855D"/>
                </a:solidFill>
                <a:latin typeface="Public Sans Medium"/>
                <a:ea typeface="Public Sans Medium"/>
                <a:cs typeface="Public Sans Medium"/>
                <a:sym typeface="Public Sans Medium"/>
              </a:rPr>
              <a:t> в </a:t>
            </a:r>
            <a:r>
              <a:rPr lang="en-US" sz="1999" b="1" spc="-103" dirty="0" err="1">
                <a:solidFill>
                  <a:srgbClr val="3A855D"/>
                </a:solidFill>
                <a:latin typeface="Public Sans Medium"/>
                <a:ea typeface="Public Sans Medium"/>
                <a:cs typeface="Public Sans Medium"/>
                <a:sym typeface="Public Sans Medium"/>
              </a:rPr>
              <a:t>сферах</a:t>
            </a:r>
            <a:r>
              <a:rPr lang="en-US" sz="1999" b="1" spc="-103" dirty="0">
                <a:solidFill>
                  <a:srgbClr val="3A855D"/>
                </a:solidFill>
                <a:latin typeface="Public Sans Medium"/>
                <a:ea typeface="Public Sans Medium"/>
                <a:cs typeface="Public Sans Medium"/>
                <a:sym typeface="Public Sans Medium"/>
              </a:rPr>
              <a:t> </a:t>
            </a:r>
            <a:r>
              <a:rPr lang="en-US" sz="1999" b="1" spc="-103" dirty="0" err="1">
                <a:solidFill>
                  <a:srgbClr val="3A855D"/>
                </a:solidFill>
                <a:latin typeface="Public Sans Medium"/>
                <a:ea typeface="Public Sans Medium"/>
                <a:cs typeface="Public Sans Medium"/>
                <a:sym typeface="Public Sans Medium"/>
              </a:rPr>
              <a:t>страхования</a:t>
            </a:r>
            <a:r>
              <a:rPr lang="en-US" sz="1999" b="1" spc="-103" dirty="0">
                <a:solidFill>
                  <a:srgbClr val="3A855D"/>
                </a:solidFill>
                <a:latin typeface="Public Sans Medium"/>
                <a:ea typeface="Public Sans Medium"/>
                <a:cs typeface="Public Sans Medium"/>
                <a:sym typeface="Public Sans Medium"/>
              </a:rPr>
              <a:t> и </a:t>
            </a:r>
            <a:r>
              <a:rPr lang="en-US" sz="1999" b="1" spc="-103" dirty="0" err="1">
                <a:solidFill>
                  <a:srgbClr val="3A855D"/>
                </a:solidFill>
                <a:latin typeface="Public Sans Medium"/>
                <a:ea typeface="Public Sans Medium"/>
                <a:cs typeface="Public Sans Medium"/>
                <a:sym typeface="Public Sans Medium"/>
              </a:rPr>
              <a:t>финансов</a:t>
            </a:r>
            <a:r>
              <a:rPr lang="en-US" sz="1999" b="1" spc="-103" dirty="0">
                <a:solidFill>
                  <a:srgbClr val="3A855D"/>
                </a:solidFill>
                <a:latin typeface="Public Sans Medium"/>
                <a:ea typeface="Public Sans Medium"/>
                <a:cs typeface="Public Sans Medium"/>
                <a:sym typeface="Public Sans Medium"/>
              </a:rPr>
              <a:t> </a:t>
            </a:r>
            <a:r>
              <a:rPr lang="en-US" sz="1999" b="1" spc="-103" dirty="0" err="1">
                <a:solidFill>
                  <a:srgbClr val="3A855D"/>
                </a:solidFill>
                <a:latin typeface="Public Sans Medium"/>
                <a:ea typeface="Public Sans Medium"/>
                <a:cs typeface="Public Sans Medium"/>
                <a:sym typeface="Public Sans Medium"/>
              </a:rPr>
              <a:t>способствует</a:t>
            </a:r>
            <a:r>
              <a:rPr lang="en-US" sz="1999" b="1" spc="-103" dirty="0">
                <a:solidFill>
                  <a:srgbClr val="3A855D"/>
                </a:solidFill>
                <a:latin typeface="Public Sans Medium"/>
                <a:ea typeface="Public Sans Medium"/>
                <a:cs typeface="Public Sans Medium"/>
                <a:sym typeface="Public Sans Medium"/>
              </a:rPr>
              <a:t> </a:t>
            </a:r>
            <a:r>
              <a:rPr lang="en-US" sz="1999" b="1" spc="-103" dirty="0" err="1">
                <a:solidFill>
                  <a:srgbClr val="3A855D"/>
                </a:solidFill>
                <a:latin typeface="Public Sans Medium"/>
                <a:ea typeface="Public Sans Medium"/>
                <a:cs typeface="Public Sans Medium"/>
                <a:sym typeface="Public Sans Medium"/>
              </a:rPr>
              <a:t>притоку</a:t>
            </a:r>
            <a:r>
              <a:rPr lang="en-US" sz="1999" b="1" spc="-103" dirty="0">
                <a:solidFill>
                  <a:srgbClr val="3A855D"/>
                </a:solidFill>
                <a:latin typeface="Public Sans Medium"/>
                <a:ea typeface="Public Sans Medium"/>
                <a:cs typeface="Public Sans Medium"/>
                <a:sym typeface="Public Sans Medium"/>
              </a:rPr>
              <a:t> </a:t>
            </a:r>
            <a:r>
              <a:rPr lang="en-US" sz="1999" b="1" spc="-103" dirty="0" err="1">
                <a:solidFill>
                  <a:srgbClr val="3A855D"/>
                </a:solidFill>
                <a:latin typeface="Public Sans Medium"/>
                <a:ea typeface="Public Sans Medium"/>
                <a:cs typeface="Public Sans Medium"/>
                <a:sym typeface="Public Sans Medium"/>
              </a:rPr>
              <a:t>валюты</a:t>
            </a:r>
            <a:r>
              <a:rPr lang="en-US" sz="1999" b="1" spc="-103" dirty="0">
                <a:solidFill>
                  <a:srgbClr val="3A855D"/>
                </a:solidFill>
                <a:latin typeface="Public Sans Medium"/>
                <a:ea typeface="Public Sans Medium"/>
                <a:cs typeface="Public Sans Medium"/>
                <a:sym typeface="Public Sans Medium"/>
              </a:rPr>
              <a:t> в </a:t>
            </a:r>
            <a:r>
              <a:rPr lang="en-US" sz="1999" b="1" spc="-103" dirty="0" err="1">
                <a:solidFill>
                  <a:srgbClr val="3A855D"/>
                </a:solidFill>
                <a:latin typeface="Public Sans Medium"/>
                <a:ea typeface="Public Sans Medium"/>
                <a:cs typeface="Public Sans Medium"/>
                <a:sym typeface="Public Sans Medium"/>
              </a:rPr>
              <a:t>страну</a:t>
            </a:r>
            <a:r>
              <a:rPr lang="en-US" sz="1999" b="1" spc="-103" dirty="0">
                <a:solidFill>
                  <a:srgbClr val="3A855D"/>
                </a:solidFill>
                <a:latin typeface="Public Sans Medium"/>
                <a:ea typeface="Public Sans Medium"/>
                <a:cs typeface="Public Sans Medium"/>
                <a:sym typeface="Public Sans Medium"/>
              </a:rPr>
              <a:t> и </a:t>
            </a:r>
            <a:r>
              <a:rPr lang="en-US" sz="1999" b="1" spc="-103" dirty="0" err="1">
                <a:solidFill>
                  <a:srgbClr val="3A855D"/>
                </a:solidFill>
                <a:latin typeface="Public Sans Medium"/>
                <a:ea typeface="Public Sans Medium"/>
                <a:cs typeface="Public Sans Medium"/>
                <a:sym typeface="Public Sans Medium"/>
              </a:rPr>
              <a:t>улучшению</a:t>
            </a:r>
            <a:r>
              <a:rPr lang="en-US" sz="1999" b="1" spc="-103" dirty="0">
                <a:solidFill>
                  <a:srgbClr val="3A855D"/>
                </a:solidFill>
                <a:latin typeface="Public Sans Medium"/>
                <a:ea typeface="Public Sans Medium"/>
                <a:cs typeface="Public Sans Medium"/>
                <a:sym typeface="Public Sans Medium"/>
              </a:rPr>
              <a:t> </a:t>
            </a:r>
            <a:r>
              <a:rPr lang="en-US" sz="1999" b="1" spc="-103" dirty="0" err="1">
                <a:solidFill>
                  <a:srgbClr val="3A855D"/>
                </a:solidFill>
                <a:latin typeface="Public Sans Medium"/>
                <a:ea typeface="Public Sans Medium"/>
                <a:cs typeface="Public Sans Medium"/>
                <a:sym typeface="Public Sans Medium"/>
              </a:rPr>
              <a:t>платежного</a:t>
            </a:r>
            <a:r>
              <a:rPr lang="en-US" sz="1999" b="1" spc="-103" dirty="0">
                <a:solidFill>
                  <a:srgbClr val="3A855D"/>
                </a:solidFill>
                <a:latin typeface="Public Sans Medium"/>
                <a:ea typeface="Public Sans Medium"/>
                <a:cs typeface="Public Sans Medium"/>
                <a:sym typeface="Public Sans Medium"/>
              </a:rPr>
              <a:t> </a:t>
            </a:r>
            <a:r>
              <a:rPr lang="en-US" sz="1999" b="1" spc="-103" dirty="0" err="1">
                <a:solidFill>
                  <a:srgbClr val="3A855D"/>
                </a:solidFill>
                <a:latin typeface="Public Sans Medium"/>
                <a:ea typeface="Public Sans Medium"/>
                <a:cs typeface="Public Sans Medium"/>
                <a:sym typeface="Public Sans Medium"/>
              </a:rPr>
              <a:t>баланса</a:t>
            </a:r>
            <a:r>
              <a:rPr lang="en-US" sz="1999" b="1" spc="-103" dirty="0">
                <a:solidFill>
                  <a:srgbClr val="3A855D"/>
                </a:solidFill>
                <a:latin typeface="Public Sans Medium"/>
                <a:ea typeface="Public Sans Medium"/>
                <a:cs typeface="Public Sans Medium"/>
                <a:sym typeface="Public Sans Medium"/>
              </a:rPr>
              <a:t>.</a:t>
            </a:r>
          </a:p>
          <a:p>
            <a:pPr marL="0" lvl="0" indent="0" algn="l">
              <a:lnSpc>
                <a:spcPts val="2699"/>
              </a:lnSpc>
              <a:spcBef>
                <a:spcPct val="0"/>
              </a:spcBef>
            </a:pPr>
            <a:endParaRPr lang="en-US" sz="1999" b="1" spc="-103" dirty="0">
              <a:solidFill>
                <a:srgbClr val="3A855D"/>
              </a:solidFill>
              <a:latin typeface="Public Sans Medium"/>
              <a:ea typeface="Public Sans Medium"/>
              <a:cs typeface="Public Sans Medium"/>
              <a:sym typeface="Public Sans Medium"/>
            </a:endParaRPr>
          </a:p>
        </p:txBody>
      </p:sp>
      <p:grpSp>
        <p:nvGrpSpPr>
          <p:cNvPr id="6" name="Group 6"/>
          <p:cNvGrpSpPr/>
          <p:nvPr/>
        </p:nvGrpSpPr>
        <p:grpSpPr>
          <a:xfrm>
            <a:off x="7247534" y="-858580"/>
            <a:ext cx="314174" cy="12004159"/>
            <a:chOff x="0" y="0"/>
            <a:chExt cx="87993" cy="3362084"/>
          </a:xfrm>
        </p:grpSpPr>
        <p:sp>
          <p:nvSpPr>
            <p:cNvPr id="7" name="Freeform 7"/>
            <p:cNvSpPr/>
            <p:nvPr/>
          </p:nvSpPr>
          <p:spPr>
            <a:xfrm>
              <a:off x="0" y="0"/>
              <a:ext cx="87993" cy="3362084"/>
            </a:xfrm>
            <a:custGeom>
              <a:avLst/>
              <a:gdLst/>
              <a:ahLst/>
              <a:cxnLst/>
              <a:rect l="l" t="t" r="r" b="b"/>
              <a:pathLst>
                <a:path w="87993" h="3362084">
                  <a:moveTo>
                    <a:pt x="43996" y="0"/>
                  </a:moveTo>
                  <a:lnTo>
                    <a:pt x="43996" y="0"/>
                  </a:lnTo>
                  <a:cubicBezTo>
                    <a:pt x="68295" y="0"/>
                    <a:pt x="87993" y="19698"/>
                    <a:pt x="87993" y="43996"/>
                  </a:cubicBezTo>
                  <a:lnTo>
                    <a:pt x="87993" y="3318088"/>
                  </a:lnTo>
                  <a:cubicBezTo>
                    <a:pt x="87993" y="3342386"/>
                    <a:pt x="68295" y="3362084"/>
                    <a:pt x="43996" y="3362084"/>
                  </a:cubicBezTo>
                  <a:lnTo>
                    <a:pt x="43996" y="3362084"/>
                  </a:lnTo>
                  <a:cubicBezTo>
                    <a:pt x="19698" y="3362084"/>
                    <a:pt x="0" y="3342386"/>
                    <a:pt x="0" y="3318088"/>
                  </a:cubicBezTo>
                  <a:lnTo>
                    <a:pt x="0" y="43996"/>
                  </a:lnTo>
                  <a:cubicBezTo>
                    <a:pt x="0" y="19698"/>
                    <a:pt x="19698" y="0"/>
                    <a:pt x="43996" y="0"/>
                  </a:cubicBezTo>
                  <a:close/>
                </a:path>
              </a:pathLst>
            </a:custGeom>
            <a:solidFill>
              <a:srgbClr val="3A855D"/>
            </a:solidFill>
          </p:spPr>
        </p:sp>
        <p:sp>
          <p:nvSpPr>
            <p:cNvPr id="8" name="TextBox 8"/>
            <p:cNvSpPr txBox="1"/>
            <p:nvPr/>
          </p:nvSpPr>
          <p:spPr>
            <a:xfrm>
              <a:off x="0" y="85725"/>
              <a:ext cx="87993" cy="3276359"/>
            </a:xfrm>
            <a:prstGeom prst="rect">
              <a:avLst/>
            </a:prstGeom>
          </p:spPr>
          <p:txBody>
            <a:bodyPr lIns="50800" tIns="50800" rIns="50800" bIns="50800" rtlCol="0" anchor="ctr"/>
            <a:lstStyle/>
            <a:p>
              <a:pPr algn="ctr">
                <a:lnSpc>
                  <a:spcPts val="1925"/>
                </a:lnSpc>
              </a:pPr>
              <a:endParaRPr/>
            </a:p>
          </p:txBody>
        </p:sp>
      </p:gr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301" r="-1828" b="-16301"/>
            </a:stretch>
          </a:blipFill>
        </p:spPr>
      </p:sp>
      <p:grpSp>
        <p:nvGrpSpPr>
          <p:cNvPr id="3" name="Group 3"/>
          <p:cNvGrpSpPr/>
          <p:nvPr/>
        </p:nvGrpSpPr>
        <p:grpSpPr>
          <a:xfrm>
            <a:off x="1946196" y="1351924"/>
            <a:ext cx="14395608" cy="7583153"/>
            <a:chOff x="0" y="0"/>
            <a:chExt cx="3791436" cy="1997209"/>
          </a:xfrm>
        </p:grpSpPr>
        <p:sp>
          <p:nvSpPr>
            <p:cNvPr id="4" name="Freeform 4"/>
            <p:cNvSpPr/>
            <p:nvPr/>
          </p:nvSpPr>
          <p:spPr>
            <a:xfrm>
              <a:off x="0" y="0"/>
              <a:ext cx="3791436" cy="1997209"/>
            </a:xfrm>
            <a:custGeom>
              <a:avLst/>
              <a:gdLst/>
              <a:ahLst/>
              <a:cxnLst/>
              <a:rect l="l" t="t" r="r" b="b"/>
              <a:pathLst>
                <a:path w="3791436" h="1997209">
                  <a:moveTo>
                    <a:pt x="8067" y="0"/>
                  </a:moveTo>
                  <a:lnTo>
                    <a:pt x="3783369" y="0"/>
                  </a:lnTo>
                  <a:cubicBezTo>
                    <a:pt x="3785508" y="0"/>
                    <a:pt x="3787560" y="850"/>
                    <a:pt x="3789073" y="2363"/>
                  </a:cubicBezTo>
                  <a:cubicBezTo>
                    <a:pt x="3790586" y="3876"/>
                    <a:pt x="3791436" y="5927"/>
                    <a:pt x="3791436" y="8067"/>
                  </a:cubicBezTo>
                  <a:lnTo>
                    <a:pt x="3791436" y="1989142"/>
                  </a:lnTo>
                  <a:cubicBezTo>
                    <a:pt x="3791436" y="1991281"/>
                    <a:pt x="3790586" y="1993333"/>
                    <a:pt x="3789073" y="1994846"/>
                  </a:cubicBezTo>
                  <a:cubicBezTo>
                    <a:pt x="3787560" y="1996359"/>
                    <a:pt x="3785508" y="1997209"/>
                    <a:pt x="3783369" y="1997209"/>
                  </a:cubicBezTo>
                  <a:lnTo>
                    <a:pt x="8067" y="1997209"/>
                  </a:lnTo>
                  <a:cubicBezTo>
                    <a:pt x="5927" y="1997209"/>
                    <a:pt x="3876" y="1996359"/>
                    <a:pt x="2363" y="1994846"/>
                  </a:cubicBezTo>
                  <a:cubicBezTo>
                    <a:pt x="850" y="1993333"/>
                    <a:pt x="0" y="1991281"/>
                    <a:pt x="0" y="1989142"/>
                  </a:cubicBezTo>
                  <a:lnTo>
                    <a:pt x="0" y="8067"/>
                  </a:lnTo>
                  <a:cubicBezTo>
                    <a:pt x="0" y="5927"/>
                    <a:pt x="850" y="3876"/>
                    <a:pt x="2363" y="2363"/>
                  </a:cubicBezTo>
                  <a:cubicBezTo>
                    <a:pt x="3876" y="850"/>
                    <a:pt x="5927" y="0"/>
                    <a:pt x="8067" y="0"/>
                  </a:cubicBezTo>
                  <a:close/>
                </a:path>
              </a:pathLst>
            </a:custGeom>
            <a:solidFill>
              <a:srgbClr val="3A855D"/>
            </a:solidFill>
          </p:spPr>
        </p:sp>
        <p:sp>
          <p:nvSpPr>
            <p:cNvPr id="5" name="TextBox 5"/>
            <p:cNvSpPr txBox="1"/>
            <p:nvPr/>
          </p:nvSpPr>
          <p:spPr>
            <a:xfrm>
              <a:off x="0" y="85725"/>
              <a:ext cx="3791436" cy="1911484"/>
            </a:xfrm>
            <a:prstGeom prst="rect">
              <a:avLst/>
            </a:prstGeom>
          </p:spPr>
          <p:txBody>
            <a:bodyPr lIns="50800" tIns="50800" rIns="50800" bIns="50800" rtlCol="0" anchor="ctr"/>
            <a:lstStyle/>
            <a:p>
              <a:pPr algn="ctr">
                <a:lnSpc>
                  <a:spcPts val="1925"/>
                </a:lnSpc>
              </a:pPr>
              <a:endParaRPr/>
            </a:p>
          </p:txBody>
        </p:sp>
      </p:grpSp>
      <p:sp>
        <p:nvSpPr>
          <p:cNvPr id="6" name="TextBox 6"/>
          <p:cNvSpPr txBox="1"/>
          <p:nvPr/>
        </p:nvSpPr>
        <p:spPr>
          <a:xfrm>
            <a:off x="3225726" y="1878916"/>
            <a:ext cx="11836548" cy="1097279"/>
          </a:xfrm>
          <a:prstGeom prst="rect">
            <a:avLst/>
          </a:prstGeom>
        </p:spPr>
        <p:txBody>
          <a:bodyPr lIns="0" tIns="0" rIns="0" bIns="0" rtlCol="0" anchor="t">
            <a:spAutoFit/>
          </a:bodyPr>
          <a:lstStyle/>
          <a:p>
            <a:pPr algn="ctr">
              <a:lnSpc>
                <a:spcPts val="8159"/>
              </a:lnSpc>
            </a:pPr>
            <a:r>
              <a:rPr lang="en-US" sz="8499" spc="-424">
                <a:solidFill>
                  <a:srgbClr val="F1F0EC"/>
                </a:solidFill>
                <a:latin typeface="Public Sans"/>
                <a:ea typeface="Public Sans"/>
                <a:cs typeface="Public Sans"/>
                <a:sym typeface="Public Sans"/>
              </a:rPr>
              <a:t>Стратегии и программы</a:t>
            </a:r>
          </a:p>
        </p:txBody>
      </p:sp>
      <p:sp>
        <p:nvSpPr>
          <p:cNvPr id="7" name="TextBox 7"/>
          <p:cNvSpPr txBox="1"/>
          <p:nvPr/>
        </p:nvSpPr>
        <p:spPr>
          <a:xfrm>
            <a:off x="2005935" y="3144530"/>
            <a:ext cx="14276130" cy="5080635"/>
          </a:xfrm>
          <a:prstGeom prst="rect">
            <a:avLst/>
          </a:prstGeom>
        </p:spPr>
        <p:txBody>
          <a:bodyPr lIns="0" tIns="0" rIns="0" bIns="0" rtlCol="0" anchor="t">
            <a:spAutoFit/>
          </a:bodyPr>
          <a:lstStyle/>
          <a:p>
            <a:pPr algn="ctr">
              <a:lnSpc>
                <a:spcPts val="3105"/>
              </a:lnSpc>
            </a:pPr>
            <a:r>
              <a:rPr lang="en-US" sz="2300" b="1" spc="-115">
                <a:solidFill>
                  <a:srgbClr val="F1F0EC"/>
                </a:solidFill>
                <a:latin typeface="Public Sans Medium"/>
                <a:ea typeface="Public Sans Medium"/>
                <a:cs typeface="Public Sans Medium"/>
                <a:sym typeface="Public Sans Medium"/>
              </a:rPr>
              <a:t>Государственная политика Беларуси направлена на поддержание и стимулирование роста сферы услуг, что отражается в ряде стратегий и программ:</a:t>
            </a:r>
          </a:p>
          <a:p>
            <a:pPr algn="ctr">
              <a:lnSpc>
                <a:spcPts val="3105"/>
              </a:lnSpc>
            </a:pPr>
            <a:r>
              <a:rPr lang="en-US" sz="2300" b="1" spc="-115">
                <a:solidFill>
                  <a:srgbClr val="F1F0EC"/>
                </a:solidFill>
                <a:latin typeface="Public Sans Medium"/>
                <a:ea typeface="Public Sans Medium"/>
                <a:cs typeface="Public Sans Medium"/>
                <a:sym typeface="Public Sans Medium"/>
              </a:rPr>
              <a:t>Программа социально-экономического развития Республики Беларусь на 2021–2025 годы: Подчеркивает важность развития высокотехнологичных и инновационных услуг.</a:t>
            </a:r>
          </a:p>
          <a:p>
            <a:pPr algn="ctr">
              <a:lnSpc>
                <a:spcPts val="3105"/>
              </a:lnSpc>
            </a:pPr>
            <a:r>
              <a:rPr lang="en-US" sz="2300" b="1" spc="-115">
                <a:solidFill>
                  <a:srgbClr val="F1F0EC"/>
                </a:solidFill>
                <a:latin typeface="Public Sans Medium"/>
                <a:ea typeface="Public Sans Medium"/>
                <a:cs typeface="Public Sans Medium"/>
                <a:sym typeface="Public Sans Medium"/>
              </a:rPr>
              <a:t>Развитие диджитализации и расширение IT-сектора: Государство предоставляет льготные условия для IT-компаний через Парки высоких технологий (ПВТ – это специальный правовой режим, действующий для компаний-резидентов, осуществляющих деятельность по разным направлениям, включая разработку программного обеспечения, фундаментальные и прикладные исследования, экспериментальные разработки в области естественных и технических наук, майнинг и иные).</a:t>
            </a:r>
          </a:p>
          <a:p>
            <a:pPr algn="ctr">
              <a:lnSpc>
                <a:spcPts val="3105"/>
              </a:lnSpc>
            </a:pPr>
            <a:r>
              <a:rPr lang="en-US" sz="2300" b="1" spc="-115">
                <a:solidFill>
                  <a:srgbClr val="F1F0EC"/>
                </a:solidFill>
                <a:latin typeface="Public Sans Medium"/>
                <a:ea typeface="Public Sans Medium"/>
                <a:cs typeface="Public Sans Medium"/>
                <a:sym typeface="Public Sans Medium"/>
              </a:rPr>
              <a:t>Туризм и культура: Активная поддержка развития туристической инфраструктуры и продвижение Беларуси как привлекательного направления на мировом рынке.</a:t>
            </a:r>
          </a:p>
          <a:p>
            <a:pPr marL="0" lvl="0" indent="0" algn="ctr">
              <a:lnSpc>
                <a:spcPts val="3105"/>
              </a:lnSpc>
              <a:spcBef>
                <a:spcPct val="0"/>
              </a:spcBef>
            </a:pPr>
            <a:r>
              <a:rPr lang="en-US" sz="2300" b="1" spc="-115">
                <a:solidFill>
                  <a:srgbClr val="F1F0EC"/>
                </a:solidFill>
                <a:latin typeface="Public Sans Medium"/>
                <a:ea typeface="Public Sans Medium"/>
                <a:cs typeface="Public Sans Medium"/>
                <a:sym typeface="Public Sans Medium"/>
              </a:rPr>
              <a:t>Финансовая и банковская сфера: Увеличение внимания на развитие инновационных финансовых продуктов и систем цифровых платежей.</a:t>
            </a:r>
          </a:p>
        </p:txBody>
      </p:sp>
      <p:sp>
        <p:nvSpPr>
          <p:cNvPr id="8" name="Freeform 8"/>
          <p:cNvSpPr/>
          <p:nvPr/>
        </p:nvSpPr>
        <p:spPr>
          <a:xfrm>
            <a:off x="16723471" y="420930"/>
            <a:ext cx="1703043" cy="2771224"/>
          </a:xfrm>
          <a:custGeom>
            <a:avLst/>
            <a:gdLst/>
            <a:ahLst/>
            <a:cxnLst/>
            <a:rect l="l" t="t" r="r" b="b"/>
            <a:pathLst>
              <a:path w="1703043" h="2771224">
                <a:moveTo>
                  <a:pt x="0" y="0"/>
                </a:moveTo>
                <a:lnTo>
                  <a:pt x="1703044" y="0"/>
                </a:lnTo>
                <a:lnTo>
                  <a:pt x="1703044" y="2771225"/>
                </a:lnTo>
                <a:lnTo>
                  <a:pt x="0" y="2771225"/>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9" name="Freeform 9"/>
          <p:cNvSpPr/>
          <p:nvPr/>
        </p:nvSpPr>
        <p:spPr>
          <a:xfrm rot="-10800000">
            <a:off x="0" y="6974350"/>
            <a:ext cx="1703043" cy="2771224"/>
          </a:xfrm>
          <a:custGeom>
            <a:avLst/>
            <a:gdLst/>
            <a:ahLst/>
            <a:cxnLst/>
            <a:rect l="l" t="t" r="r" b="b"/>
            <a:pathLst>
              <a:path w="1703043" h="2771224">
                <a:moveTo>
                  <a:pt x="0" y="0"/>
                </a:moveTo>
                <a:lnTo>
                  <a:pt x="1703043" y="0"/>
                </a:lnTo>
                <a:lnTo>
                  <a:pt x="1703043" y="2771224"/>
                </a:lnTo>
                <a:lnTo>
                  <a:pt x="0" y="2771224"/>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301" r="-1828" b="-16301"/>
            </a:stretch>
          </a:blipFill>
        </p:spPr>
      </p:sp>
      <p:sp>
        <p:nvSpPr>
          <p:cNvPr id="3" name="TextBox 3"/>
          <p:cNvSpPr txBox="1"/>
          <p:nvPr/>
        </p:nvSpPr>
        <p:spPr>
          <a:xfrm>
            <a:off x="1164519" y="809281"/>
            <a:ext cx="8960191" cy="1405113"/>
          </a:xfrm>
          <a:prstGeom prst="rect">
            <a:avLst/>
          </a:prstGeom>
        </p:spPr>
        <p:txBody>
          <a:bodyPr lIns="0" tIns="0" rIns="0" bIns="0" rtlCol="0" anchor="t">
            <a:spAutoFit/>
          </a:bodyPr>
          <a:lstStyle/>
          <a:p>
            <a:pPr algn="l">
              <a:lnSpc>
                <a:spcPts val="5349"/>
              </a:lnSpc>
            </a:pPr>
            <a:r>
              <a:rPr lang="en-US" sz="5572" spc="-278">
                <a:solidFill>
                  <a:srgbClr val="3A855D"/>
                </a:solidFill>
                <a:latin typeface="Public Sans"/>
                <a:ea typeface="Public Sans"/>
                <a:cs typeface="Public Sans"/>
                <a:sym typeface="Public Sans"/>
              </a:rPr>
              <a:t>Факторы, способствующие развитию сферы услуг</a:t>
            </a:r>
          </a:p>
        </p:txBody>
      </p:sp>
      <p:grpSp>
        <p:nvGrpSpPr>
          <p:cNvPr id="4" name="Group 4"/>
          <p:cNvGrpSpPr/>
          <p:nvPr/>
        </p:nvGrpSpPr>
        <p:grpSpPr>
          <a:xfrm>
            <a:off x="2296819" y="2937178"/>
            <a:ext cx="5341945" cy="1955333"/>
            <a:chOff x="0" y="0"/>
            <a:chExt cx="2342659" cy="857492"/>
          </a:xfrm>
        </p:grpSpPr>
        <p:sp>
          <p:nvSpPr>
            <p:cNvPr id="5" name="Freeform 5"/>
            <p:cNvSpPr/>
            <p:nvPr/>
          </p:nvSpPr>
          <p:spPr>
            <a:xfrm>
              <a:off x="0" y="0"/>
              <a:ext cx="2342659" cy="857492"/>
            </a:xfrm>
            <a:custGeom>
              <a:avLst/>
              <a:gdLst/>
              <a:ahLst/>
              <a:cxnLst/>
              <a:rect l="l" t="t" r="r" b="b"/>
              <a:pathLst>
                <a:path w="2342659" h="857492">
                  <a:moveTo>
                    <a:pt x="21739" y="0"/>
                  </a:moveTo>
                  <a:lnTo>
                    <a:pt x="2320920" y="0"/>
                  </a:lnTo>
                  <a:cubicBezTo>
                    <a:pt x="2332926" y="0"/>
                    <a:pt x="2342659" y="9733"/>
                    <a:pt x="2342659" y="21739"/>
                  </a:cubicBezTo>
                  <a:lnTo>
                    <a:pt x="2342659" y="835753"/>
                  </a:lnTo>
                  <a:cubicBezTo>
                    <a:pt x="2342659" y="841519"/>
                    <a:pt x="2340368" y="847048"/>
                    <a:pt x="2336291" y="851125"/>
                  </a:cubicBezTo>
                  <a:cubicBezTo>
                    <a:pt x="2332214" y="855202"/>
                    <a:pt x="2326685" y="857492"/>
                    <a:pt x="2320920" y="857492"/>
                  </a:cubicBezTo>
                  <a:lnTo>
                    <a:pt x="21739" y="857492"/>
                  </a:lnTo>
                  <a:cubicBezTo>
                    <a:pt x="15973" y="857492"/>
                    <a:pt x="10444" y="855202"/>
                    <a:pt x="6367" y="851125"/>
                  </a:cubicBezTo>
                  <a:cubicBezTo>
                    <a:pt x="2290" y="847048"/>
                    <a:pt x="0" y="841519"/>
                    <a:pt x="0" y="835753"/>
                  </a:cubicBezTo>
                  <a:lnTo>
                    <a:pt x="0" y="21739"/>
                  </a:lnTo>
                  <a:cubicBezTo>
                    <a:pt x="0" y="15973"/>
                    <a:pt x="2290" y="10444"/>
                    <a:pt x="6367" y="6367"/>
                  </a:cubicBezTo>
                  <a:cubicBezTo>
                    <a:pt x="10444" y="2290"/>
                    <a:pt x="15973" y="0"/>
                    <a:pt x="21739" y="0"/>
                  </a:cubicBezTo>
                  <a:close/>
                </a:path>
              </a:pathLst>
            </a:custGeom>
            <a:solidFill>
              <a:srgbClr val="3A855D"/>
            </a:solidFill>
          </p:spPr>
        </p:sp>
        <p:sp>
          <p:nvSpPr>
            <p:cNvPr id="6" name="TextBox 6"/>
            <p:cNvSpPr txBox="1"/>
            <p:nvPr/>
          </p:nvSpPr>
          <p:spPr>
            <a:xfrm>
              <a:off x="0" y="85725"/>
              <a:ext cx="2342659" cy="771767"/>
            </a:xfrm>
            <a:prstGeom prst="rect">
              <a:avLst/>
            </a:prstGeom>
          </p:spPr>
          <p:txBody>
            <a:bodyPr lIns="50800" tIns="50800" rIns="50800" bIns="50800" rtlCol="0" anchor="ctr"/>
            <a:lstStyle/>
            <a:p>
              <a:pPr algn="ctr">
                <a:lnSpc>
                  <a:spcPts val="1925"/>
                </a:lnSpc>
              </a:pPr>
              <a:endParaRPr/>
            </a:p>
          </p:txBody>
        </p:sp>
      </p:grpSp>
      <p:sp>
        <p:nvSpPr>
          <p:cNvPr id="7" name="TextBox 7"/>
          <p:cNvSpPr txBox="1"/>
          <p:nvPr/>
        </p:nvSpPr>
        <p:spPr>
          <a:xfrm>
            <a:off x="2683575" y="3656754"/>
            <a:ext cx="1205288" cy="893152"/>
          </a:xfrm>
          <a:prstGeom prst="rect">
            <a:avLst/>
          </a:prstGeom>
        </p:spPr>
        <p:txBody>
          <a:bodyPr lIns="0" tIns="0" rIns="0" bIns="0" rtlCol="0" anchor="t">
            <a:spAutoFit/>
          </a:bodyPr>
          <a:lstStyle/>
          <a:p>
            <a:pPr algn="l">
              <a:lnSpc>
                <a:spcPts val="6595"/>
              </a:lnSpc>
            </a:pPr>
            <a:r>
              <a:rPr lang="en-US" sz="6870" spc="-563">
                <a:solidFill>
                  <a:srgbClr val="F1F0EC"/>
                </a:solidFill>
                <a:latin typeface="Public Sans"/>
                <a:ea typeface="Public Sans"/>
                <a:cs typeface="Public Sans"/>
                <a:sym typeface="Public Sans"/>
              </a:rPr>
              <a:t>01.</a:t>
            </a:r>
          </a:p>
        </p:txBody>
      </p:sp>
      <p:sp>
        <p:nvSpPr>
          <p:cNvPr id="8" name="TextBox 8"/>
          <p:cNvSpPr txBox="1"/>
          <p:nvPr/>
        </p:nvSpPr>
        <p:spPr>
          <a:xfrm>
            <a:off x="4067492" y="3472943"/>
            <a:ext cx="3154244" cy="1271094"/>
          </a:xfrm>
          <a:prstGeom prst="rect">
            <a:avLst/>
          </a:prstGeom>
        </p:spPr>
        <p:txBody>
          <a:bodyPr lIns="0" tIns="0" rIns="0" bIns="0" rtlCol="0" anchor="t">
            <a:spAutoFit/>
          </a:bodyPr>
          <a:lstStyle/>
          <a:p>
            <a:pPr algn="just">
              <a:lnSpc>
                <a:spcPts val="1442"/>
              </a:lnSpc>
            </a:pPr>
            <a:r>
              <a:rPr lang="en-US" sz="1068" b="1" spc="64">
                <a:solidFill>
                  <a:srgbClr val="F1F0EC"/>
                </a:solidFill>
                <a:latin typeface="Public Sans Medium"/>
                <a:ea typeface="Public Sans Medium"/>
                <a:cs typeface="Public Sans Medium"/>
                <a:sym typeface="Public Sans Medium"/>
              </a:rPr>
              <a:t>Эффективное регулирование на уровне правительства создает условия для роста и развития сферы услуг. Поддержка со стороны государства важна для формирования благоприятной бизнес-среды.</a:t>
            </a:r>
          </a:p>
          <a:p>
            <a:pPr marL="0" lvl="0" indent="0" algn="just">
              <a:lnSpc>
                <a:spcPts val="1442"/>
              </a:lnSpc>
              <a:spcBef>
                <a:spcPct val="0"/>
              </a:spcBef>
            </a:pPr>
            <a:endParaRPr lang="en-US" sz="1068" b="1" spc="64">
              <a:solidFill>
                <a:srgbClr val="F1F0EC"/>
              </a:solidFill>
              <a:latin typeface="Public Sans Medium"/>
              <a:ea typeface="Public Sans Medium"/>
              <a:cs typeface="Public Sans Medium"/>
              <a:sym typeface="Public Sans Medium"/>
            </a:endParaRPr>
          </a:p>
        </p:txBody>
      </p:sp>
      <p:grpSp>
        <p:nvGrpSpPr>
          <p:cNvPr id="9" name="Group 9"/>
          <p:cNvGrpSpPr/>
          <p:nvPr/>
        </p:nvGrpSpPr>
        <p:grpSpPr>
          <a:xfrm>
            <a:off x="2296819" y="5397336"/>
            <a:ext cx="5341945" cy="1955333"/>
            <a:chOff x="0" y="0"/>
            <a:chExt cx="2342659" cy="857492"/>
          </a:xfrm>
        </p:grpSpPr>
        <p:sp>
          <p:nvSpPr>
            <p:cNvPr id="10" name="Freeform 10"/>
            <p:cNvSpPr/>
            <p:nvPr/>
          </p:nvSpPr>
          <p:spPr>
            <a:xfrm>
              <a:off x="0" y="0"/>
              <a:ext cx="2342659" cy="857492"/>
            </a:xfrm>
            <a:custGeom>
              <a:avLst/>
              <a:gdLst/>
              <a:ahLst/>
              <a:cxnLst/>
              <a:rect l="l" t="t" r="r" b="b"/>
              <a:pathLst>
                <a:path w="2342659" h="857492">
                  <a:moveTo>
                    <a:pt x="21739" y="0"/>
                  </a:moveTo>
                  <a:lnTo>
                    <a:pt x="2320920" y="0"/>
                  </a:lnTo>
                  <a:cubicBezTo>
                    <a:pt x="2332926" y="0"/>
                    <a:pt x="2342659" y="9733"/>
                    <a:pt x="2342659" y="21739"/>
                  </a:cubicBezTo>
                  <a:lnTo>
                    <a:pt x="2342659" y="835753"/>
                  </a:lnTo>
                  <a:cubicBezTo>
                    <a:pt x="2342659" y="841519"/>
                    <a:pt x="2340368" y="847048"/>
                    <a:pt x="2336291" y="851125"/>
                  </a:cubicBezTo>
                  <a:cubicBezTo>
                    <a:pt x="2332214" y="855202"/>
                    <a:pt x="2326685" y="857492"/>
                    <a:pt x="2320920" y="857492"/>
                  </a:cubicBezTo>
                  <a:lnTo>
                    <a:pt x="21739" y="857492"/>
                  </a:lnTo>
                  <a:cubicBezTo>
                    <a:pt x="15973" y="857492"/>
                    <a:pt x="10444" y="855202"/>
                    <a:pt x="6367" y="851125"/>
                  </a:cubicBezTo>
                  <a:cubicBezTo>
                    <a:pt x="2290" y="847048"/>
                    <a:pt x="0" y="841519"/>
                    <a:pt x="0" y="835753"/>
                  </a:cubicBezTo>
                  <a:lnTo>
                    <a:pt x="0" y="21739"/>
                  </a:lnTo>
                  <a:cubicBezTo>
                    <a:pt x="0" y="15973"/>
                    <a:pt x="2290" y="10444"/>
                    <a:pt x="6367" y="6367"/>
                  </a:cubicBezTo>
                  <a:cubicBezTo>
                    <a:pt x="10444" y="2290"/>
                    <a:pt x="15973" y="0"/>
                    <a:pt x="21739" y="0"/>
                  </a:cubicBezTo>
                  <a:close/>
                </a:path>
              </a:pathLst>
            </a:custGeom>
            <a:solidFill>
              <a:srgbClr val="3A855D"/>
            </a:solidFill>
          </p:spPr>
        </p:sp>
        <p:sp>
          <p:nvSpPr>
            <p:cNvPr id="11" name="TextBox 11"/>
            <p:cNvSpPr txBox="1"/>
            <p:nvPr/>
          </p:nvSpPr>
          <p:spPr>
            <a:xfrm>
              <a:off x="0" y="85725"/>
              <a:ext cx="2342659" cy="771767"/>
            </a:xfrm>
            <a:prstGeom prst="rect">
              <a:avLst/>
            </a:prstGeom>
          </p:spPr>
          <p:txBody>
            <a:bodyPr lIns="50800" tIns="50800" rIns="50800" bIns="50800" rtlCol="0" anchor="ctr"/>
            <a:lstStyle/>
            <a:p>
              <a:pPr algn="ctr">
                <a:lnSpc>
                  <a:spcPts val="1925"/>
                </a:lnSpc>
              </a:pPr>
              <a:endParaRPr/>
            </a:p>
          </p:txBody>
        </p:sp>
      </p:grpSp>
      <p:sp>
        <p:nvSpPr>
          <p:cNvPr id="12" name="TextBox 12"/>
          <p:cNvSpPr txBox="1"/>
          <p:nvPr/>
        </p:nvSpPr>
        <p:spPr>
          <a:xfrm>
            <a:off x="2683575" y="6146296"/>
            <a:ext cx="1205288" cy="893152"/>
          </a:xfrm>
          <a:prstGeom prst="rect">
            <a:avLst/>
          </a:prstGeom>
        </p:spPr>
        <p:txBody>
          <a:bodyPr lIns="0" tIns="0" rIns="0" bIns="0" rtlCol="0" anchor="t">
            <a:spAutoFit/>
          </a:bodyPr>
          <a:lstStyle/>
          <a:p>
            <a:pPr algn="l">
              <a:lnSpc>
                <a:spcPts val="6595"/>
              </a:lnSpc>
            </a:pPr>
            <a:r>
              <a:rPr lang="en-US" sz="6870" spc="-563">
                <a:solidFill>
                  <a:srgbClr val="F1F0EC"/>
                </a:solidFill>
                <a:latin typeface="Public Sans"/>
                <a:ea typeface="Public Sans"/>
                <a:cs typeface="Public Sans"/>
                <a:sym typeface="Public Sans"/>
              </a:rPr>
              <a:t>02.</a:t>
            </a:r>
          </a:p>
        </p:txBody>
      </p:sp>
      <p:sp>
        <p:nvSpPr>
          <p:cNvPr id="13" name="TextBox 13"/>
          <p:cNvSpPr txBox="1"/>
          <p:nvPr/>
        </p:nvSpPr>
        <p:spPr>
          <a:xfrm>
            <a:off x="4067492" y="5928427"/>
            <a:ext cx="3154244" cy="1089323"/>
          </a:xfrm>
          <a:prstGeom prst="rect">
            <a:avLst/>
          </a:prstGeom>
        </p:spPr>
        <p:txBody>
          <a:bodyPr lIns="0" tIns="0" rIns="0" bIns="0" rtlCol="0" anchor="t">
            <a:spAutoFit/>
          </a:bodyPr>
          <a:lstStyle/>
          <a:p>
            <a:pPr marL="0" lvl="0" indent="0" algn="just">
              <a:lnSpc>
                <a:spcPts val="1442"/>
              </a:lnSpc>
              <a:spcBef>
                <a:spcPct val="0"/>
              </a:spcBef>
            </a:pPr>
            <a:r>
              <a:rPr lang="en-US" sz="1068" b="1" spc="64">
                <a:solidFill>
                  <a:srgbClr val="F1F0EC"/>
                </a:solidFill>
                <a:latin typeface="Public Sans Medium"/>
                <a:ea typeface="Public Sans Medium"/>
                <a:cs typeface="Public Sans Medium"/>
                <a:sym typeface="Public Sans Medium"/>
              </a:rPr>
              <a:t>Беларусь находится на перекрёстке транспортных путей между Европой и Азией, что способствует развитию транспортных и логистических услуг. Это делает страну стратегически важным узлом для международной торговли.</a:t>
            </a:r>
          </a:p>
        </p:txBody>
      </p:sp>
      <p:grpSp>
        <p:nvGrpSpPr>
          <p:cNvPr id="14" name="Group 14"/>
          <p:cNvGrpSpPr/>
          <p:nvPr/>
        </p:nvGrpSpPr>
        <p:grpSpPr>
          <a:xfrm>
            <a:off x="2296819" y="7857494"/>
            <a:ext cx="5341945" cy="1955333"/>
            <a:chOff x="0" y="0"/>
            <a:chExt cx="2342659" cy="857492"/>
          </a:xfrm>
        </p:grpSpPr>
        <p:sp>
          <p:nvSpPr>
            <p:cNvPr id="15" name="Freeform 15"/>
            <p:cNvSpPr/>
            <p:nvPr/>
          </p:nvSpPr>
          <p:spPr>
            <a:xfrm>
              <a:off x="0" y="0"/>
              <a:ext cx="2342659" cy="857492"/>
            </a:xfrm>
            <a:custGeom>
              <a:avLst/>
              <a:gdLst/>
              <a:ahLst/>
              <a:cxnLst/>
              <a:rect l="l" t="t" r="r" b="b"/>
              <a:pathLst>
                <a:path w="2342659" h="857492">
                  <a:moveTo>
                    <a:pt x="21739" y="0"/>
                  </a:moveTo>
                  <a:lnTo>
                    <a:pt x="2320920" y="0"/>
                  </a:lnTo>
                  <a:cubicBezTo>
                    <a:pt x="2332926" y="0"/>
                    <a:pt x="2342659" y="9733"/>
                    <a:pt x="2342659" y="21739"/>
                  </a:cubicBezTo>
                  <a:lnTo>
                    <a:pt x="2342659" y="835753"/>
                  </a:lnTo>
                  <a:cubicBezTo>
                    <a:pt x="2342659" y="841519"/>
                    <a:pt x="2340368" y="847048"/>
                    <a:pt x="2336291" y="851125"/>
                  </a:cubicBezTo>
                  <a:cubicBezTo>
                    <a:pt x="2332214" y="855202"/>
                    <a:pt x="2326685" y="857492"/>
                    <a:pt x="2320920" y="857492"/>
                  </a:cubicBezTo>
                  <a:lnTo>
                    <a:pt x="21739" y="857492"/>
                  </a:lnTo>
                  <a:cubicBezTo>
                    <a:pt x="15973" y="857492"/>
                    <a:pt x="10444" y="855202"/>
                    <a:pt x="6367" y="851125"/>
                  </a:cubicBezTo>
                  <a:cubicBezTo>
                    <a:pt x="2290" y="847048"/>
                    <a:pt x="0" y="841519"/>
                    <a:pt x="0" y="835753"/>
                  </a:cubicBezTo>
                  <a:lnTo>
                    <a:pt x="0" y="21739"/>
                  </a:lnTo>
                  <a:cubicBezTo>
                    <a:pt x="0" y="15973"/>
                    <a:pt x="2290" y="10444"/>
                    <a:pt x="6367" y="6367"/>
                  </a:cubicBezTo>
                  <a:cubicBezTo>
                    <a:pt x="10444" y="2290"/>
                    <a:pt x="15973" y="0"/>
                    <a:pt x="21739" y="0"/>
                  </a:cubicBezTo>
                  <a:close/>
                </a:path>
              </a:pathLst>
            </a:custGeom>
            <a:solidFill>
              <a:srgbClr val="3A855D"/>
            </a:solidFill>
          </p:spPr>
        </p:sp>
        <p:sp>
          <p:nvSpPr>
            <p:cNvPr id="16" name="TextBox 16"/>
            <p:cNvSpPr txBox="1"/>
            <p:nvPr/>
          </p:nvSpPr>
          <p:spPr>
            <a:xfrm>
              <a:off x="0" y="85725"/>
              <a:ext cx="2342659" cy="771767"/>
            </a:xfrm>
            <a:prstGeom prst="rect">
              <a:avLst/>
            </a:prstGeom>
          </p:spPr>
          <p:txBody>
            <a:bodyPr lIns="50800" tIns="50800" rIns="50800" bIns="50800" rtlCol="0" anchor="ctr"/>
            <a:lstStyle/>
            <a:p>
              <a:pPr algn="ctr">
                <a:lnSpc>
                  <a:spcPts val="1925"/>
                </a:lnSpc>
              </a:pPr>
              <a:endParaRPr/>
            </a:p>
          </p:txBody>
        </p:sp>
      </p:grpSp>
      <p:sp>
        <p:nvSpPr>
          <p:cNvPr id="17" name="TextBox 17"/>
          <p:cNvSpPr txBox="1"/>
          <p:nvPr/>
        </p:nvSpPr>
        <p:spPr>
          <a:xfrm>
            <a:off x="2683575" y="8620020"/>
            <a:ext cx="1205288" cy="893152"/>
          </a:xfrm>
          <a:prstGeom prst="rect">
            <a:avLst/>
          </a:prstGeom>
        </p:spPr>
        <p:txBody>
          <a:bodyPr lIns="0" tIns="0" rIns="0" bIns="0" rtlCol="0" anchor="t">
            <a:spAutoFit/>
          </a:bodyPr>
          <a:lstStyle/>
          <a:p>
            <a:pPr algn="l">
              <a:lnSpc>
                <a:spcPts val="6595"/>
              </a:lnSpc>
            </a:pPr>
            <a:r>
              <a:rPr lang="en-US" sz="6870" spc="-563">
                <a:solidFill>
                  <a:srgbClr val="F1F0EC"/>
                </a:solidFill>
                <a:latin typeface="Public Sans"/>
                <a:ea typeface="Public Sans"/>
                <a:cs typeface="Public Sans"/>
                <a:sym typeface="Public Sans"/>
              </a:rPr>
              <a:t>03.</a:t>
            </a:r>
          </a:p>
        </p:txBody>
      </p:sp>
      <p:sp>
        <p:nvSpPr>
          <p:cNvPr id="18" name="TextBox 18"/>
          <p:cNvSpPr txBox="1"/>
          <p:nvPr/>
        </p:nvSpPr>
        <p:spPr>
          <a:xfrm>
            <a:off x="4067492" y="8376224"/>
            <a:ext cx="3154244" cy="1452866"/>
          </a:xfrm>
          <a:prstGeom prst="rect">
            <a:avLst/>
          </a:prstGeom>
        </p:spPr>
        <p:txBody>
          <a:bodyPr lIns="0" tIns="0" rIns="0" bIns="0" rtlCol="0" anchor="t">
            <a:spAutoFit/>
          </a:bodyPr>
          <a:lstStyle/>
          <a:p>
            <a:pPr algn="just">
              <a:lnSpc>
                <a:spcPts val="1442"/>
              </a:lnSpc>
            </a:pPr>
            <a:r>
              <a:rPr lang="en-US" sz="1068" b="1" spc="64">
                <a:solidFill>
                  <a:srgbClr val="F1F0EC"/>
                </a:solidFill>
                <a:latin typeface="Public Sans Medium"/>
                <a:ea typeface="Public Sans Medium"/>
                <a:cs typeface="Public Sans Medium"/>
                <a:sym typeface="Public Sans Medium"/>
              </a:rPr>
              <a:t>Создание Парка высоких технологий привлекло значительные инвестиции в сферу IT, что позволило сделать её одной из ведущих отраслей в экономике. Новые технологии повышают эффективность бизнес-процессов и улучшают качество услуг.</a:t>
            </a:r>
          </a:p>
          <a:p>
            <a:pPr marL="0" lvl="0" indent="0" algn="just">
              <a:lnSpc>
                <a:spcPts val="1442"/>
              </a:lnSpc>
              <a:spcBef>
                <a:spcPct val="0"/>
              </a:spcBef>
            </a:pPr>
            <a:endParaRPr lang="en-US" sz="1068" b="1" spc="64">
              <a:solidFill>
                <a:srgbClr val="F1F0EC"/>
              </a:solidFill>
              <a:latin typeface="Public Sans Medium"/>
              <a:ea typeface="Public Sans Medium"/>
              <a:cs typeface="Public Sans Medium"/>
              <a:sym typeface="Public Sans Medium"/>
            </a:endParaRPr>
          </a:p>
        </p:txBody>
      </p:sp>
      <p:grpSp>
        <p:nvGrpSpPr>
          <p:cNvPr id="19" name="Group 19"/>
          <p:cNvGrpSpPr/>
          <p:nvPr/>
        </p:nvGrpSpPr>
        <p:grpSpPr>
          <a:xfrm>
            <a:off x="10615934" y="477020"/>
            <a:ext cx="5341945" cy="1955333"/>
            <a:chOff x="0" y="0"/>
            <a:chExt cx="2342659" cy="857492"/>
          </a:xfrm>
        </p:grpSpPr>
        <p:sp>
          <p:nvSpPr>
            <p:cNvPr id="20" name="Freeform 20"/>
            <p:cNvSpPr/>
            <p:nvPr/>
          </p:nvSpPr>
          <p:spPr>
            <a:xfrm>
              <a:off x="0" y="0"/>
              <a:ext cx="2342659" cy="857492"/>
            </a:xfrm>
            <a:custGeom>
              <a:avLst/>
              <a:gdLst/>
              <a:ahLst/>
              <a:cxnLst/>
              <a:rect l="l" t="t" r="r" b="b"/>
              <a:pathLst>
                <a:path w="2342659" h="857492">
                  <a:moveTo>
                    <a:pt x="21739" y="0"/>
                  </a:moveTo>
                  <a:lnTo>
                    <a:pt x="2320920" y="0"/>
                  </a:lnTo>
                  <a:cubicBezTo>
                    <a:pt x="2332926" y="0"/>
                    <a:pt x="2342659" y="9733"/>
                    <a:pt x="2342659" y="21739"/>
                  </a:cubicBezTo>
                  <a:lnTo>
                    <a:pt x="2342659" y="835753"/>
                  </a:lnTo>
                  <a:cubicBezTo>
                    <a:pt x="2342659" y="841519"/>
                    <a:pt x="2340368" y="847048"/>
                    <a:pt x="2336291" y="851125"/>
                  </a:cubicBezTo>
                  <a:cubicBezTo>
                    <a:pt x="2332214" y="855202"/>
                    <a:pt x="2326685" y="857492"/>
                    <a:pt x="2320920" y="857492"/>
                  </a:cubicBezTo>
                  <a:lnTo>
                    <a:pt x="21739" y="857492"/>
                  </a:lnTo>
                  <a:cubicBezTo>
                    <a:pt x="15973" y="857492"/>
                    <a:pt x="10444" y="855202"/>
                    <a:pt x="6367" y="851125"/>
                  </a:cubicBezTo>
                  <a:cubicBezTo>
                    <a:pt x="2290" y="847048"/>
                    <a:pt x="0" y="841519"/>
                    <a:pt x="0" y="835753"/>
                  </a:cubicBezTo>
                  <a:lnTo>
                    <a:pt x="0" y="21739"/>
                  </a:lnTo>
                  <a:cubicBezTo>
                    <a:pt x="0" y="15973"/>
                    <a:pt x="2290" y="10444"/>
                    <a:pt x="6367" y="6367"/>
                  </a:cubicBezTo>
                  <a:cubicBezTo>
                    <a:pt x="10444" y="2290"/>
                    <a:pt x="15973" y="0"/>
                    <a:pt x="21739" y="0"/>
                  </a:cubicBezTo>
                  <a:close/>
                </a:path>
              </a:pathLst>
            </a:custGeom>
            <a:solidFill>
              <a:srgbClr val="3A855D"/>
            </a:solidFill>
          </p:spPr>
        </p:sp>
        <p:sp>
          <p:nvSpPr>
            <p:cNvPr id="21" name="TextBox 21"/>
            <p:cNvSpPr txBox="1"/>
            <p:nvPr/>
          </p:nvSpPr>
          <p:spPr>
            <a:xfrm>
              <a:off x="0" y="85725"/>
              <a:ext cx="2342659" cy="771767"/>
            </a:xfrm>
            <a:prstGeom prst="rect">
              <a:avLst/>
            </a:prstGeom>
          </p:spPr>
          <p:txBody>
            <a:bodyPr lIns="50800" tIns="50800" rIns="50800" bIns="50800" rtlCol="0" anchor="ctr"/>
            <a:lstStyle/>
            <a:p>
              <a:pPr algn="ctr">
                <a:lnSpc>
                  <a:spcPts val="1925"/>
                </a:lnSpc>
              </a:pPr>
              <a:endParaRPr/>
            </a:p>
          </p:txBody>
        </p:sp>
      </p:grpSp>
      <p:sp>
        <p:nvSpPr>
          <p:cNvPr id="22" name="TextBox 22"/>
          <p:cNvSpPr txBox="1"/>
          <p:nvPr/>
        </p:nvSpPr>
        <p:spPr>
          <a:xfrm>
            <a:off x="10842455" y="1084311"/>
            <a:ext cx="1205288" cy="893152"/>
          </a:xfrm>
          <a:prstGeom prst="rect">
            <a:avLst/>
          </a:prstGeom>
        </p:spPr>
        <p:txBody>
          <a:bodyPr lIns="0" tIns="0" rIns="0" bIns="0" rtlCol="0" anchor="t">
            <a:spAutoFit/>
          </a:bodyPr>
          <a:lstStyle/>
          <a:p>
            <a:pPr algn="l">
              <a:lnSpc>
                <a:spcPts val="6595"/>
              </a:lnSpc>
            </a:pPr>
            <a:r>
              <a:rPr lang="en-US" sz="6870" spc="-563">
                <a:solidFill>
                  <a:srgbClr val="F1F0EC"/>
                </a:solidFill>
                <a:latin typeface="Public Sans"/>
                <a:ea typeface="Public Sans"/>
                <a:cs typeface="Public Sans"/>
                <a:sym typeface="Public Sans"/>
              </a:rPr>
              <a:t>04.</a:t>
            </a:r>
          </a:p>
        </p:txBody>
      </p:sp>
      <p:sp>
        <p:nvSpPr>
          <p:cNvPr id="23" name="TextBox 23"/>
          <p:cNvSpPr txBox="1"/>
          <p:nvPr/>
        </p:nvSpPr>
        <p:spPr>
          <a:xfrm>
            <a:off x="12228718" y="1241505"/>
            <a:ext cx="3378572" cy="1271094"/>
          </a:xfrm>
          <a:prstGeom prst="rect">
            <a:avLst/>
          </a:prstGeom>
        </p:spPr>
        <p:txBody>
          <a:bodyPr lIns="0" tIns="0" rIns="0" bIns="0" rtlCol="0" anchor="t">
            <a:spAutoFit/>
          </a:bodyPr>
          <a:lstStyle/>
          <a:p>
            <a:pPr algn="just">
              <a:lnSpc>
                <a:spcPts val="1442"/>
              </a:lnSpc>
            </a:pPr>
            <a:r>
              <a:rPr lang="en-US" sz="1068" b="1" spc="64">
                <a:solidFill>
                  <a:srgbClr val="F1F0EC"/>
                </a:solidFill>
                <a:latin typeface="Public Sans Medium"/>
                <a:ea typeface="Public Sans Medium"/>
                <a:cs typeface="Public Sans Medium"/>
                <a:sym typeface="Public Sans Medium"/>
              </a:rPr>
              <a:t>В секторе услуг активно развиваются малые и средние предприятия, которые предоставляют широкий спектр услуг и способствуют созданию новых рабочих мест. Государственные программы поддержки помогают им расти и развиваться.</a:t>
            </a:r>
          </a:p>
          <a:p>
            <a:pPr marL="0" lvl="0" indent="0" algn="just">
              <a:lnSpc>
                <a:spcPts val="1442"/>
              </a:lnSpc>
              <a:spcBef>
                <a:spcPct val="0"/>
              </a:spcBef>
            </a:pPr>
            <a:endParaRPr lang="en-US" sz="1068" b="1" spc="64">
              <a:solidFill>
                <a:srgbClr val="F1F0EC"/>
              </a:solidFill>
              <a:latin typeface="Public Sans Medium"/>
              <a:ea typeface="Public Sans Medium"/>
              <a:cs typeface="Public Sans Medium"/>
              <a:sym typeface="Public Sans Medium"/>
            </a:endParaRPr>
          </a:p>
        </p:txBody>
      </p:sp>
      <p:grpSp>
        <p:nvGrpSpPr>
          <p:cNvPr id="24" name="Group 24"/>
          <p:cNvGrpSpPr/>
          <p:nvPr/>
        </p:nvGrpSpPr>
        <p:grpSpPr>
          <a:xfrm>
            <a:off x="10615934" y="2937178"/>
            <a:ext cx="5341945" cy="1955333"/>
            <a:chOff x="0" y="0"/>
            <a:chExt cx="2342659" cy="857492"/>
          </a:xfrm>
        </p:grpSpPr>
        <p:sp>
          <p:nvSpPr>
            <p:cNvPr id="25" name="Freeform 25"/>
            <p:cNvSpPr/>
            <p:nvPr/>
          </p:nvSpPr>
          <p:spPr>
            <a:xfrm>
              <a:off x="0" y="0"/>
              <a:ext cx="2342659" cy="857492"/>
            </a:xfrm>
            <a:custGeom>
              <a:avLst/>
              <a:gdLst/>
              <a:ahLst/>
              <a:cxnLst/>
              <a:rect l="l" t="t" r="r" b="b"/>
              <a:pathLst>
                <a:path w="2342659" h="857492">
                  <a:moveTo>
                    <a:pt x="21739" y="0"/>
                  </a:moveTo>
                  <a:lnTo>
                    <a:pt x="2320920" y="0"/>
                  </a:lnTo>
                  <a:cubicBezTo>
                    <a:pt x="2332926" y="0"/>
                    <a:pt x="2342659" y="9733"/>
                    <a:pt x="2342659" y="21739"/>
                  </a:cubicBezTo>
                  <a:lnTo>
                    <a:pt x="2342659" y="835753"/>
                  </a:lnTo>
                  <a:cubicBezTo>
                    <a:pt x="2342659" y="841519"/>
                    <a:pt x="2340368" y="847048"/>
                    <a:pt x="2336291" y="851125"/>
                  </a:cubicBezTo>
                  <a:cubicBezTo>
                    <a:pt x="2332214" y="855202"/>
                    <a:pt x="2326685" y="857492"/>
                    <a:pt x="2320920" y="857492"/>
                  </a:cubicBezTo>
                  <a:lnTo>
                    <a:pt x="21739" y="857492"/>
                  </a:lnTo>
                  <a:cubicBezTo>
                    <a:pt x="15973" y="857492"/>
                    <a:pt x="10444" y="855202"/>
                    <a:pt x="6367" y="851125"/>
                  </a:cubicBezTo>
                  <a:cubicBezTo>
                    <a:pt x="2290" y="847048"/>
                    <a:pt x="0" y="841519"/>
                    <a:pt x="0" y="835753"/>
                  </a:cubicBezTo>
                  <a:lnTo>
                    <a:pt x="0" y="21739"/>
                  </a:lnTo>
                  <a:cubicBezTo>
                    <a:pt x="0" y="15973"/>
                    <a:pt x="2290" y="10444"/>
                    <a:pt x="6367" y="6367"/>
                  </a:cubicBezTo>
                  <a:cubicBezTo>
                    <a:pt x="10444" y="2290"/>
                    <a:pt x="15973" y="0"/>
                    <a:pt x="21739" y="0"/>
                  </a:cubicBezTo>
                  <a:close/>
                </a:path>
              </a:pathLst>
            </a:custGeom>
            <a:solidFill>
              <a:srgbClr val="3A855D"/>
            </a:solidFill>
          </p:spPr>
        </p:sp>
        <p:sp>
          <p:nvSpPr>
            <p:cNvPr id="26" name="TextBox 26"/>
            <p:cNvSpPr txBox="1"/>
            <p:nvPr/>
          </p:nvSpPr>
          <p:spPr>
            <a:xfrm>
              <a:off x="0" y="85725"/>
              <a:ext cx="2342659" cy="771767"/>
            </a:xfrm>
            <a:prstGeom prst="rect">
              <a:avLst/>
            </a:prstGeom>
          </p:spPr>
          <p:txBody>
            <a:bodyPr lIns="50800" tIns="50800" rIns="50800" bIns="50800" rtlCol="0" anchor="ctr"/>
            <a:lstStyle/>
            <a:p>
              <a:pPr algn="ctr">
                <a:lnSpc>
                  <a:spcPts val="1925"/>
                </a:lnSpc>
              </a:pPr>
              <a:endParaRPr/>
            </a:p>
          </p:txBody>
        </p:sp>
      </p:grpSp>
      <p:sp>
        <p:nvSpPr>
          <p:cNvPr id="27" name="TextBox 27"/>
          <p:cNvSpPr txBox="1"/>
          <p:nvPr/>
        </p:nvSpPr>
        <p:spPr>
          <a:xfrm>
            <a:off x="10842455" y="3544469"/>
            <a:ext cx="1205288" cy="893152"/>
          </a:xfrm>
          <a:prstGeom prst="rect">
            <a:avLst/>
          </a:prstGeom>
        </p:spPr>
        <p:txBody>
          <a:bodyPr lIns="0" tIns="0" rIns="0" bIns="0" rtlCol="0" anchor="t">
            <a:spAutoFit/>
          </a:bodyPr>
          <a:lstStyle/>
          <a:p>
            <a:pPr algn="l">
              <a:lnSpc>
                <a:spcPts val="6595"/>
              </a:lnSpc>
            </a:pPr>
            <a:r>
              <a:rPr lang="en-US" sz="6870" spc="-563">
                <a:solidFill>
                  <a:srgbClr val="F1F0EC"/>
                </a:solidFill>
                <a:latin typeface="Public Sans"/>
                <a:ea typeface="Public Sans"/>
                <a:cs typeface="Public Sans"/>
                <a:sym typeface="Public Sans"/>
              </a:rPr>
              <a:t>05.</a:t>
            </a:r>
          </a:p>
        </p:txBody>
      </p:sp>
      <p:sp>
        <p:nvSpPr>
          <p:cNvPr id="28" name="TextBox 28"/>
          <p:cNvSpPr txBox="1"/>
          <p:nvPr/>
        </p:nvSpPr>
        <p:spPr>
          <a:xfrm>
            <a:off x="12207977" y="3381698"/>
            <a:ext cx="3399313" cy="1452866"/>
          </a:xfrm>
          <a:prstGeom prst="rect">
            <a:avLst/>
          </a:prstGeom>
        </p:spPr>
        <p:txBody>
          <a:bodyPr lIns="0" tIns="0" rIns="0" bIns="0" rtlCol="0" anchor="t">
            <a:spAutoFit/>
          </a:bodyPr>
          <a:lstStyle/>
          <a:p>
            <a:pPr algn="just">
              <a:lnSpc>
                <a:spcPts val="1442"/>
              </a:lnSpc>
            </a:pPr>
            <a:r>
              <a:rPr lang="en-US" sz="1068" b="1" spc="64">
                <a:solidFill>
                  <a:srgbClr val="F1F0EC"/>
                </a:solidFill>
                <a:latin typeface="Public Sans Medium"/>
                <a:ea typeface="Public Sans Medium"/>
                <a:cs typeface="Public Sans Medium"/>
                <a:sym typeface="Public Sans Medium"/>
              </a:rPr>
              <a:t>Улучшение транспортной и логистической инфраструктуры непосредственно влияет на качество услуг и доступность товаров для потребителей. Эффективная инфраструктура облегчает перемещение товаров и услуг, что критически важно для удовлетворения потребностей рынка.</a:t>
            </a:r>
          </a:p>
          <a:p>
            <a:pPr marL="0" lvl="0" indent="0" algn="just">
              <a:lnSpc>
                <a:spcPts val="1442"/>
              </a:lnSpc>
              <a:spcBef>
                <a:spcPct val="0"/>
              </a:spcBef>
            </a:pPr>
            <a:endParaRPr lang="en-US" sz="1068" b="1" spc="64">
              <a:solidFill>
                <a:srgbClr val="F1F0EC"/>
              </a:solidFill>
              <a:latin typeface="Public Sans Medium"/>
              <a:ea typeface="Public Sans Medium"/>
              <a:cs typeface="Public Sans Medium"/>
              <a:sym typeface="Public Sans Medium"/>
            </a:endParaRPr>
          </a:p>
        </p:txBody>
      </p:sp>
      <p:grpSp>
        <p:nvGrpSpPr>
          <p:cNvPr id="29" name="Group 29"/>
          <p:cNvGrpSpPr/>
          <p:nvPr/>
        </p:nvGrpSpPr>
        <p:grpSpPr>
          <a:xfrm>
            <a:off x="10615934" y="5397336"/>
            <a:ext cx="5341945" cy="1955333"/>
            <a:chOff x="0" y="0"/>
            <a:chExt cx="2342659" cy="857492"/>
          </a:xfrm>
        </p:grpSpPr>
        <p:sp>
          <p:nvSpPr>
            <p:cNvPr id="30" name="Freeform 30"/>
            <p:cNvSpPr/>
            <p:nvPr/>
          </p:nvSpPr>
          <p:spPr>
            <a:xfrm>
              <a:off x="0" y="0"/>
              <a:ext cx="2342659" cy="857492"/>
            </a:xfrm>
            <a:custGeom>
              <a:avLst/>
              <a:gdLst/>
              <a:ahLst/>
              <a:cxnLst/>
              <a:rect l="l" t="t" r="r" b="b"/>
              <a:pathLst>
                <a:path w="2342659" h="857492">
                  <a:moveTo>
                    <a:pt x="21739" y="0"/>
                  </a:moveTo>
                  <a:lnTo>
                    <a:pt x="2320920" y="0"/>
                  </a:lnTo>
                  <a:cubicBezTo>
                    <a:pt x="2332926" y="0"/>
                    <a:pt x="2342659" y="9733"/>
                    <a:pt x="2342659" y="21739"/>
                  </a:cubicBezTo>
                  <a:lnTo>
                    <a:pt x="2342659" y="835753"/>
                  </a:lnTo>
                  <a:cubicBezTo>
                    <a:pt x="2342659" y="841519"/>
                    <a:pt x="2340368" y="847048"/>
                    <a:pt x="2336291" y="851125"/>
                  </a:cubicBezTo>
                  <a:cubicBezTo>
                    <a:pt x="2332214" y="855202"/>
                    <a:pt x="2326685" y="857492"/>
                    <a:pt x="2320920" y="857492"/>
                  </a:cubicBezTo>
                  <a:lnTo>
                    <a:pt x="21739" y="857492"/>
                  </a:lnTo>
                  <a:cubicBezTo>
                    <a:pt x="15973" y="857492"/>
                    <a:pt x="10444" y="855202"/>
                    <a:pt x="6367" y="851125"/>
                  </a:cubicBezTo>
                  <a:cubicBezTo>
                    <a:pt x="2290" y="847048"/>
                    <a:pt x="0" y="841519"/>
                    <a:pt x="0" y="835753"/>
                  </a:cubicBezTo>
                  <a:lnTo>
                    <a:pt x="0" y="21739"/>
                  </a:lnTo>
                  <a:cubicBezTo>
                    <a:pt x="0" y="15973"/>
                    <a:pt x="2290" y="10444"/>
                    <a:pt x="6367" y="6367"/>
                  </a:cubicBezTo>
                  <a:cubicBezTo>
                    <a:pt x="10444" y="2290"/>
                    <a:pt x="15973" y="0"/>
                    <a:pt x="21739" y="0"/>
                  </a:cubicBezTo>
                  <a:close/>
                </a:path>
              </a:pathLst>
            </a:custGeom>
            <a:solidFill>
              <a:srgbClr val="3A855D"/>
            </a:solidFill>
          </p:spPr>
        </p:sp>
        <p:sp>
          <p:nvSpPr>
            <p:cNvPr id="31" name="TextBox 31"/>
            <p:cNvSpPr txBox="1"/>
            <p:nvPr/>
          </p:nvSpPr>
          <p:spPr>
            <a:xfrm>
              <a:off x="0" y="85725"/>
              <a:ext cx="2342659" cy="771767"/>
            </a:xfrm>
            <a:prstGeom prst="rect">
              <a:avLst/>
            </a:prstGeom>
          </p:spPr>
          <p:txBody>
            <a:bodyPr lIns="50800" tIns="50800" rIns="50800" bIns="50800" rtlCol="0" anchor="ctr"/>
            <a:lstStyle/>
            <a:p>
              <a:pPr algn="ctr">
                <a:lnSpc>
                  <a:spcPts val="1925"/>
                </a:lnSpc>
              </a:pPr>
              <a:endParaRPr/>
            </a:p>
          </p:txBody>
        </p:sp>
      </p:grpSp>
      <p:sp>
        <p:nvSpPr>
          <p:cNvPr id="32" name="TextBox 32"/>
          <p:cNvSpPr txBox="1"/>
          <p:nvPr/>
        </p:nvSpPr>
        <p:spPr>
          <a:xfrm>
            <a:off x="10842455" y="6004627"/>
            <a:ext cx="1205288" cy="893152"/>
          </a:xfrm>
          <a:prstGeom prst="rect">
            <a:avLst/>
          </a:prstGeom>
        </p:spPr>
        <p:txBody>
          <a:bodyPr lIns="0" tIns="0" rIns="0" bIns="0" rtlCol="0" anchor="t">
            <a:spAutoFit/>
          </a:bodyPr>
          <a:lstStyle/>
          <a:p>
            <a:pPr algn="l">
              <a:lnSpc>
                <a:spcPts val="6595"/>
              </a:lnSpc>
            </a:pPr>
            <a:r>
              <a:rPr lang="en-US" sz="6870" spc="-563">
                <a:solidFill>
                  <a:srgbClr val="F1F0EC"/>
                </a:solidFill>
                <a:latin typeface="Public Sans"/>
                <a:ea typeface="Public Sans"/>
                <a:cs typeface="Public Sans"/>
                <a:sym typeface="Public Sans"/>
              </a:rPr>
              <a:t>06.</a:t>
            </a:r>
          </a:p>
        </p:txBody>
      </p:sp>
      <p:sp>
        <p:nvSpPr>
          <p:cNvPr id="33" name="TextBox 33"/>
          <p:cNvSpPr txBox="1"/>
          <p:nvPr/>
        </p:nvSpPr>
        <p:spPr>
          <a:xfrm>
            <a:off x="12228718" y="5838661"/>
            <a:ext cx="3378572" cy="1452866"/>
          </a:xfrm>
          <a:prstGeom prst="rect">
            <a:avLst/>
          </a:prstGeom>
        </p:spPr>
        <p:txBody>
          <a:bodyPr lIns="0" tIns="0" rIns="0" bIns="0" rtlCol="0" anchor="t">
            <a:spAutoFit/>
          </a:bodyPr>
          <a:lstStyle/>
          <a:p>
            <a:pPr algn="just">
              <a:lnSpc>
                <a:spcPts val="1442"/>
              </a:lnSpc>
            </a:pPr>
            <a:r>
              <a:rPr lang="en-US" sz="1068" b="1" spc="64">
                <a:solidFill>
                  <a:srgbClr val="F1F0EC"/>
                </a:solidFill>
                <a:latin typeface="Public Sans Medium"/>
                <a:ea typeface="Public Sans Medium"/>
                <a:cs typeface="Public Sans Medium"/>
                <a:sym typeface="Public Sans Medium"/>
              </a:rPr>
              <a:t>Образование и повышение квалификации работников являются критически важными для развития сферы услуг. Инвестиции в обучение и подготовку специалистов помогут создать конкурентоспособный рынок труда и удовлетворить требования современных потребителей.</a:t>
            </a:r>
          </a:p>
          <a:p>
            <a:pPr marL="0" lvl="0" indent="0" algn="just">
              <a:lnSpc>
                <a:spcPts val="1442"/>
              </a:lnSpc>
              <a:spcBef>
                <a:spcPct val="0"/>
              </a:spcBef>
            </a:pPr>
            <a:endParaRPr lang="en-US" sz="1068" b="1" spc="64">
              <a:solidFill>
                <a:srgbClr val="F1F0EC"/>
              </a:solidFill>
              <a:latin typeface="Public Sans Medium"/>
              <a:ea typeface="Public Sans Medium"/>
              <a:cs typeface="Public Sans Medium"/>
              <a:sym typeface="Public Sans Medium"/>
            </a:endParaRPr>
          </a:p>
        </p:txBody>
      </p:sp>
      <p:grpSp>
        <p:nvGrpSpPr>
          <p:cNvPr id="34" name="Group 34"/>
          <p:cNvGrpSpPr/>
          <p:nvPr/>
        </p:nvGrpSpPr>
        <p:grpSpPr>
          <a:xfrm>
            <a:off x="10615934" y="7857494"/>
            <a:ext cx="5341945" cy="1955333"/>
            <a:chOff x="0" y="0"/>
            <a:chExt cx="2342659" cy="857492"/>
          </a:xfrm>
        </p:grpSpPr>
        <p:sp>
          <p:nvSpPr>
            <p:cNvPr id="35" name="Freeform 35"/>
            <p:cNvSpPr/>
            <p:nvPr/>
          </p:nvSpPr>
          <p:spPr>
            <a:xfrm>
              <a:off x="0" y="0"/>
              <a:ext cx="2342659" cy="857492"/>
            </a:xfrm>
            <a:custGeom>
              <a:avLst/>
              <a:gdLst/>
              <a:ahLst/>
              <a:cxnLst/>
              <a:rect l="l" t="t" r="r" b="b"/>
              <a:pathLst>
                <a:path w="2342659" h="857492">
                  <a:moveTo>
                    <a:pt x="21739" y="0"/>
                  </a:moveTo>
                  <a:lnTo>
                    <a:pt x="2320920" y="0"/>
                  </a:lnTo>
                  <a:cubicBezTo>
                    <a:pt x="2332926" y="0"/>
                    <a:pt x="2342659" y="9733"/>
                    <a:pt x="2342659" y="21739"/>
                  </a:cubicBezTo>
                  <a:lnTo>
                    <a:pt x="2342659" y="835753"/>
                  </a:lnTo>
                  <a:cubicBezTo>
                    <a:pt x="2342659" y="841519"/>
                    <a:pt x="2340368" y="847048"/>
                    <a:pt x="2336291" y="851125"/>
                  </a:cubicBezTo>
                  <a:cubicBezTo>
                    <a:pt x="2332214" y="855202"/>
                    <a:pt x="2326685" y="857492"/>
                    <a:pt x="2320920" y="857492"/>
                  </a:cubicBezTo>
                  <a:lnTo>
                    <a:pt x="21739" y="857492"/>
                  </a:lnTo>
                  <a:cubicBezTo>
                    <a:pt x="15973" y="857492"/>
                    <a:pt x="10444" y="855202"/>
                    <a:pt x="6367" y="851125"/>
                  </a:cubicBezTo>
                  <a:cubicBezTo>
                    <a:pt x="2290" y="847048"/>
                    <a:pt x="0" y="841519"/>
                    <a:pt x="0" y="835753"/>
                  </a:cubicBezTo>
                  <a:lnTo>
                    <a:pt x="0" y="21739"/>
                  </a:lnTo>
                  <a:cubicBezTo>
                    <a:pt x="0" y="15973"/>
                    <a:pt x="2290" y="10444"/>
                    <a:pt x="6367" y="6367"/>
                  </a:cubicBezTo>
                  <a:cubicBezTo>
                    <a:pt x="10444" y="2290"/>
                    <a:pt x="15973" y="0"/>
                    <a:pt x="21739" y="0"/>
                  </a:cubicBezTo>
                  <a:close/>
                </a:path>
              </a:pathLst>
            </a:custGeom>
            <a:solidFill>
              <a:srgbClr val="3A855D"/>
            </a:solidFill>
          </p:spPr>
        </p:sp>
        <p:sp>
          <p:nvSpPr>
            <p:cNvPr id="36" name="TextBox 36"/>
            <p:cNvSpPr txBox="1"/>
            <p:nvPr/>
          </p:nvSpPr>
          <p:spPr>
            <a:xfrm>
              <a:off x="0" y="85725"/>
              <a:ext cx="2342659" cy="771767"/>
            </a:xfrm>
            <a:prstGeom prst="rect">
              <a:avLst/>
            </a:prstGeom>
          </p:spPr>
          <p:txBody>
            <a:bodyPr lIns="50800" tIns="50800" rIns="50800" bIns="50800" rtlCol="0" anchor="ctr"/>
            <a:lstStyle/>
            <a:p>
              <a:pPr algn="ctr">
                <a:lnSpc>
                  <a:spcPts val="1925"/>
                </a:lnSpc>
              </a:pPr>
              <a:endParaRPr/>
            </a:p>
          </p:txBody>
        </p:sp>
      </p:grpSp>
      <p:sp>
        <p:nvSpPr>
          <p:cNvPr id="37" name="TextBox 37"/>
          <p:cNvSpPr txBox="1"/>
          <p:nvPr/>
        </p:nvSpPr>
        <p:spPr>
          <a:xfrm>
            <a:off x="10842455" y="8607818"/>
            <a:ext cx="1205288" cy="893152"/>
          </a:xfrm>
          <a:prstGeom prst="rect">
            <a:avLst/>
          </a:prstGeom>
        </p:spPr>
        <p:txBody>
          <a:bodyPr lIns="0" tIns="0" rIns="0" bIns="0" rtlCol="0" anchor="t">
            <a:spAutoFit/>
          </a:bodyPr>
          <a:lstStyle/>
          <a:p>
            <a:pPr algn="l">
              <a:lnSpc>
                <a:spcPts val="6595"/>
              </a:lnSpc>
            </a:pPr>
            <a:r>
              <a:rPr lang="en-US" sz="6870" spc="-563" dirty="0">
                <a:solidFill>
                  <a:srgbClr val="F1F0EC"/>
                </a:solidFill>
                <a:latin typeface="Public Sans"/>
                <a:ea typeface="Public Sans"/>
                <a:cs typeface="Public Sans"/>
                <a:sym typeface="Public Sans"/>
              </a:rPr>
              <a:t>07.</a:t>
            </a:r>
          </a:p>
        </p:txBody>
      </p:sp>
      <p:sp>
        <p:nvSpPr>
          <p:cNvPr id="38" name="TextBox 38"/>
          <p:cNvSpPr txBox="1"/>
          <p:nvPr/>
        </p:nvSpPr>
        <p:spPr>
          <a:xfrm>
            <a:off x="12207977" y="8455418"/>
            <a:ext cx="3399313" cy="1089323"/>
          </a:xfrm>
          <a:prstGeom prst="rect">
            <a:avLst/>
          </a:prstGeom>
        </p:spPr>
        <p:txBody>
          <a:bodyPr lIns="0" tIns="0" rIns="0" bIns="0" rtlCol="0" anchor="t">
            <a:spAutoFit/>
          </a:bodyPr>
          <a:lstStyle/>
          <a:p>
            <a:pPr marL="0" lvl="0" indent="0" algn="just">
              <a:lnSpc>
                <a:spcPts val="1442"/>
              </a:lnSpc>
              <a:spcBef>
                <a:spcPct val="0"/>
              </a:spcBef>
            </a:pPr>
            <a:r>
              <a:rPr lang="en-US" sz="1068" b="1" spc="64">
                <a:solidFill>
                  <a:srgbClr val="F1F0EC"/>
                </a:solidFill>
                <a:latin typeface="Public Sans Medium"/>
                <a:ea typeface="Public Sans Medium"/>
                <a:cs typeface="Public Sans Medium"/>
                <a:sym typeface="Public Sans Medium"/>
              </a:rPr>
              <a:t>Внедрение новых технологий, включая информационные и коммуникационные технологии (ИКТ), играет важную роль в развитии сектора услуг. Эти технологии повышают производительность и качество предоставляемых услуг.</a:t>
            </a:r>
          </a:p>
        </p:txBody>
      </p:sp>
      <p:sp>
        <p:nvSpPr>
          <p:cNvPr id="39" name="TextBox 39"/>
          <p:cNvSpPr txBox="1"/>
          <p:nvPr/>
        </p:nvSpPr>
        <p:spPr>
          <a:xfrm>
            <a:off x="2775404" y="2950744"/>
            <a:ext cx="4384774" cy="441325"/>
          </a:xfrm>
          <a:prstGeom prst="rect">
            <a:avLst/>
          </a:prstGeom>
        </p:spPr>
        <p:txBody>
          <a:bodyPr lIns="0" tIns="0" rIns="0" bIns="0" rtlCol="0" anchor="t">
            <a:spAutoFit/>
          </a:bodyPr>
          <a:lstStyle/>
          <a:p>
            <a:pPr algn="ctr">
              <a:lnSpc>
                <a:spcPts val="3500"/>
              </a:lnSpc>
              <a:spcBef>
                <a:spcPct val="0"/>
              </a:spcBef>
            </a:pPr>
            <a:r>
              <a:rPr lang="en-US" sz="2500" spc="-205">
                <a:solidFill>
                  <a:srgbClr val="F1F0EC"/>
                </a:solidFill>
                <a:latin typeface="Public Sans"/>
                <a:ea typeface="Public Sans"/>
                <a:cs typeface="Public Sans"/>
                <a:sym typeface="Public Sans"/>
              </a:rPr>
              <a:t>Государственное регулирование</a:t>
            </a:r>
          </a:p>
        </p:txBody>
      </p:sp>
      <p:sp>
        <p:nvSpPr>
          <p:cNvPr id="40" name="TextBox 40"/>
          <p:cNvSpPr txBox="1"/>
          <p:nvPr/>
        </p:nvSpPr>
        <p:spPr>
          <a:xfrm>
            <a:off x="3085562" y="5410902"/>
            <a:ext cx="3764459" cy="441325"/>
          </a:xfrm>
          <a:prstGeom prst="rect">
            <a:avLst/>
          </a:prstGeom>
        </p:spPr>
        <p:txBody>
          <a:bodyPr lIns="0" tIns="0" rIns="0" bIns="0" rtlCol="0" anchor="t">
            <a:spAutoFit/>
          </a:bodyPr>
          <a:lstStyle/>
          <a:p>
            <a:pPr algn="ctr">
              <a:lnSpc>
                <a:spcPts val="3500"/>
              </a:lnSpc>
              <a:spcBef>
                <a:spcPct val="0"/>
              </a:spcBef>
            </a:pPr>
            <a:r>
              <a:rPr lang="en-US" sz="2500" spc="-205">
                <a:solidFill>
                  <a:srgbClr val="F1F0EC"/>
                </a:solidFill>
                <a:latin typeface="Public Sans"/>
                <a:ea typeface="Public Sans"/>
                <a:cs typeface="Public Sans"/>
                <a:sym typeface="Public Sans"/>
              </a:rPr>
              <a:t>Географическое положение</a:t>
            </a:r>
          </a:p>
        </p:txBody>
      </p:sp>
      <p:sp>
        <p:nvSpPr>
          <p:cNvPr id="41" name="TextBox 41"/>
          <p:cNvSpPr txBox="1"/>
          <p:nvPr/>
        </p:nvSpPr>
        <p:spPr>
          <a:xfrm>
            <a:off x="2296819" y="7944084"/>
            <a:ext cx="5341945" cy="448057"/>
          </a:xfrm>
          <a:prstGeom prst="rect">
            <a:avLst/>
          </a:prstGeom>
        </p:spPr>
        <p:txBody>
          <a:bodyPr lIns="0" tIns="0" rIns="0" bIns="0" rtlCol="0" anchor="t">
            <a:spAutoFit/>
          </a:bodyPr>
          <a:lstStyle/>
          <a:p>
            <a:pPr algn="ctr">
              <a:lnSpc>
                <a:spcPts val="1782"/>
              </a:lnSpc>
            </a:pPr>
            <a:r>
              <a:rPr lang="en-US" sz="1800" spc="-147">
                <a:solidFill>
                  <a:srgbClr val="F1F0EC"/>
                </a:solidFill>
                <a:latin typeface="Public Sans"/>
                <a:ea typeface="Public Sans"/>
                <a:cs typeface="Public Sans"/>
                <a:sym typeface="Public Sans"/>
              </a:rPr>
              <a:t>Развитие информационно-коммуникационных технологий (ИКТ)</a:t>
            </a:r>
          </a:p>
        </p:txBody>
      </p:sp>
      <p:sp>
        <p:nvSpPr>
          <p:cNvPr id="42" name="TextBox 42"/>
          <p:cNvSpPr txBox="1"/>
          <p:nvPr/>
        </p:nvSpPr>
        <p:spPr>
          <a:xfrm>
            <a:off x="10615934" y="515120"/>
            <a:ext cx="5341945" cy="657225"/>
          </a:xfrm>
          <a:prstGeom prst="rect">
            <a:avLst/>
          </a:prstGeom>
        </p:spPr>
        <p:txBody>
          <a:bodyPr lIns="0" tIns="0" rIns="0" bIns="0" rtlCol="0" anchor="t">
            <a:spAutoFit/>
          </a:bodyPr>
          <a:lstStyle/>
          <a:p>
            <a:pPr algn="ctr">
              <a:lnSpc>
                <a:spcPts val="2475"/>
              </a:lnSpc>
            </a:pPr>
            <a:r>
              <a:rPr lang="en-US" sz="2500" spc="-205">
                <a:solidFill>
                  <a:srgbClr val="F1F0EC"/>
                </a:solidFill>
                <a:latin typeface="Public Sans"/>
                <a:ea typeface="Public Sans"/>
                <a:cs typeface="Public Sans"/>
                <a:sym typeface="Public Sans"/>
              </a:rPr>
              <a:t>Государственная поддержка малого и среднего бизнеса</a:t>
            </a:r>
          </a:p>
        </p:txBody>
      </p:sp>
      <p:sp>
        <p:nvSpPr>
          <p:cNvPr id="43" name="TextBox 43"/>
          <p:cNvSpPr txBox="1"/>
          <p:nvPr/>
        </p:nvSpPr>
        <p:spPr>
          <a:xfrm>
            <a:off x="11529320" y="2938384"/>
            <a:ext cx="3515171" cy="441325"/>
          </a:xfrm>
          <a:prstGeom prst="rect">
            <a:avLst/>
          </a:prstGeom>
        </p:spPr>
        <p:txBody>
          <a:bodyPr lIns="0" tIns="0" rIns="0" bIns="0" rtlCol="0" anchor="t">
            <a:spAutoFit/>
          </a:bodyPr>
          <a:lstStyle/>
          <a:p>
            <a:pPr algn="ctr">
              <a:lnSpc>
                <a:spcPts val="3500"/>
              </a:lnSpc>
              <a:spcBef>
                <a:spcPct val="0"/>
              </a:spcBef>
            </a:pPr>
            <a:r>
              <a:rPr lang="en-US" sz="2500" spc="-205">
                <a:solidFill>
                  <a:srgbClr val="F1F0EC"/>
                </a:solidFill>
                <a:latin typeface="Public Sans"/>
                <a:ea typeface="Public Sans"/>
                <a:cs typeface="Public Sans"/>
                <a:sym typeface="Public Sans"/>
              </a:rPr>
              <a:t>Развитие инфраструктуры</a:t>
            </a:r>
          </a:p>
        </p:txBody>
      </p:sp>
      <p:sp>
        <p:nvSpPr>
          <p:cNvPr id="44" name="TextBox 44"/>
          <p:cNvSpPr txBox="1"/>
          <p:nvPr/>
        </p:nvSpPr>
        <p:spPr>
          <a:xfrm>
            <a:off x="10815838" y="5397336"/>
            <a:ext cx="4942136" cy="441325"/>
          </a:xfrm>
          <a:prstGeom prst="rect">
            <a:avLst/>
          </a:prstGeom>
        </p:spPr>
        <p:txBody>
          <a:bodyPr lIns="0" tIns="0" rIns="0" bIns="0" rtlCol="0" anchor="t">
            <a:spAutoFit/>
          </a:bodyPr>
          <a:lstStyle/>
          <a:p>
            <a:pPr algn="ctr">
              <a:lnSpc>
                <a:spcPts val="3500"/>
              </a:lnSpc>
              <a:spcBef>
                <a:spcPct val="0"/>
              </a:spcBef>
            </a:pPr>
            <a:r>
              <a:rPr lang="en-US" sz="2500" spc="-205">
                <a:solidFill>
                  <a:srgbClr val="F1F0EC"/>
                </a:solidFill>
                <a:latin typeface="Public Sans"/>
                <a:ea typeface="Public Sans"/>
                <a:cs typeface="Public Sans"/>
                <a:sym typeface="Public Sans"/>
              </a:rPr>
              <a:t>Инвестиции в человеческий капитал</a:t>
            </a:r>
          </a:p>
        </p:txBody>
      </p:sp>
      <p:sp>
        <p:nvSpPr>
          <p:cNvPr id="45" name="TextBox 45"/>
          <p:cNvSpPr txBox="1"/>
          <p:nvPr/>
        </p:nvSpPr>
        <p:spPr>
          <a:xfrm>
            <a:off x="11366800" y="7871060"/>
            <a:ext cx="3840212" cy="441325"/>
          </a:xfrm>
          <a:prstGeom prst="rect">
            <a:avLst/>
          </a:prstGeom>
        </p:spPr>
        <p:txBody>
          <a:bodyPr lIns="0" tIns="0" rIns="0" bIns="0" rtlCol="0" anchor="t">
            <a:spAutoFit/>
          </a:bodyPr>
          <a:lstStyle/>
          <a:p>
            <a:pPr algn="ctr">
              <a:lnSpc>
                <a:spcPts val="3500"/>
              </a:lnSpc>
              <a:spcBef>
                <a:spcPct val="0"/>
              </a:spcBef>
            </a:pPr>
            <a:r>
              <a:rPr lang="en-US" sz="2500" spc="-205">
                <a:solidFill>
                  <a:srgbClr val="F1F0EC"/>
                </a:solidFill>
                <a:latin typeface="Public Sans"/>
                <a:ea typeface="Public Sans"/>
                <a:cs typeface="Public Sans"/>
                <a:sym typeface="Public Sans"/>
              </a:rPr>
              <a:t>Технологические новшества</a:t>
            </a: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301" r="-1828" b="-16301"/>
            </a:stretch>
          </a:blipFill>
        </p:spPr>
      </p:sp>
      <p:sp>
        <p:nvSpPr>
          <p:cNvPr id="3" name="Freeform 3"/>
          <p:cNvSpPr/>
          <p:nvPr/>
        </p:nvSpPr>
        <p:spPr>
          <a:xfrm>
            <a:off x="10604717" y="-820604"/>
            <a:ext cx="8377052" cy="11928208"/>
          </a:xfrm>
          <a:custGeom>
            <a:avLst/>
            <a:gdLst/>
            <a:ahLst/>
            <a:cxnLst/>
            <a:rect l="l" t="t" r="r" b="b"/>
            <a:pathLst>
              <a:path w="8377052" h="11928208">
                <a:moveTo>
                  <a:pt x="0" y="0"/>
                </a:moveTo>
                <a:lnTo>
                  <a:pt x="8377052" y="0"/>
                </a:lnTo>
                <a:lnTo>
                  <a:pt x="8377052" y="11928208"/>
                </a:lnTo>
                <a:lnTo>
                  <a:pt x="0" y="11928208"/>
                </a:lnTo>
                <a:lnTo>
                  <a:pt x="0" y="0"/>
                </a:lnTo>
                <a:close/>
              </a:path>
            </a:pathLst>
          </a:custGeom>
          <a:blipFill>
            <a:blip r:embed="rId3"/>
            <a:stretch>
              <a:fillRect l="-56860" r="-56860"/>
            </a:stretch>
          </a:blipFill>
        </p:spPr>
      </p:sp>
      <p:sp>
        <p:nvSpPr>
          <p:cNvPr id="4" name="TextBox 4"/>
          <p:cNvSpPr txBox="1"/>
          <p:nvPr/>
        </p:nvSpPr>
        <p:spPr>
          <a:xfrm>
            <a:off x="165702" y="190500"/>
            <a:ext cx="10153741" cy="2125979"/>
          </a:xfrm>
          <a:prstGeom prst="rect">
            <a:avLst/>
          </a:prstGeom>
        </p:spPr>
        <p:txBody>
          <a:bodyPr lIns="0" tIns="0" rIns="0" bIns="0" rtlCol="0" anchor="t">
            <a:spAutoFit/>
          </a:bodyPr>
          <a:lstStyle/>
          <a:p>
            <a:pPr algn="l">
              <a:lnSpc>
                <a:spcPts val="8159"/>
              </a:lnSpc>
            </a:pPr>
            <a:r>
              <a:rPr lang="en-US" sz="8499" spc="-696">
                <a:solidFill>
                  <a:srgbClr val="3A855D"/>
                </a:solidFill>
                <a:latin typeface="Public Sans"/>
                <a:ea typeface="Public Sans"/>
                <a:cs typeface="Public Sans"/>
                <a:sym typeface="Public Sans"/>
              </a:rPr>
              <a:t>Проблемы и вызовы в развитии сферы услуг</a:t>
            </a:r>
          </a:p>
        </p:txBody>
      </p:sp>
      <p:grpSp>
        <p:nvGrpSpPr>
          <p:cNvPr id="5" name="Group 5"/>
          <p:cNvGrpSpPr/>
          <p:nvPr/>
        </p:nvGrpSpPr>
        <p:grpSpPr>
          <a:xfrm>
            <a:off x="10447630" y="-858580"/>
            <a:ext cx="314174" cy="12004159"/>
            <a:chOff x="0" y="0"/>
            <a:chExt cx="87993" cy="3362084"/>
          </a:xfrm>
        </p:grpSpPr>
        <p:sp>
          <p:nvSpPr>
            <p:cNvPr id="6" name="Freeform 6"/>
            <p:cNvSpPr/>
            <p:nvPr/>
          </p:nvSpPr>
          <p:spPr>
            <a:xfrm>
              <a:off x="0" y="0"/>
              <a:ext cx="87993" cy="3362084"/>
            </a:xfrm>
            <a:custGeom>
              <a:avLst/>
              <a:gdLst/>
              <a:ahLst/>
              <a:cxnLst/>
              <a:rect l="l" t="t" r="r" b="b"/>
              <a:pathLst>
                <a:path w="87993" h="3362084">
                  <a:moveTo>
                    <a:pt x="43996" y="0"/>
                  </a:moveTo>
                  <a:lnTo>
                    <a:pt x="43996" y="0"/>
                  </a:lnTo>
                  <a:cubicBezTo>
                    <a:pt x="68295" y="0"/>
                    <a:pt x="87993" y="19698"/>
                    <a:pt x="87993" y="43996"/>
                  </a:cubicBezTo>
                  <a:lnTo>
                    <a:pt x="87993" y="3318088"/>
                  </a:lnTo>
                  <a:cubicBezTo>
                    <a:pt x="87993" y="3342386"/>
                    <a:pt x="68295" y="3362084"/>
                    <a:pt x="43996" y="3362084"/>
                  </a:cubicBezTo>
                  <a:lnTo>
                    <a:pt x="43996" y="3362084"/>
                  </a:lnTo>
                  <a:cubicBezTo>
                    <a:pt x="19698" y="3362084"/>
                    <a:pt x="0" y="3342386"/>
                    <a:pt x="0" y="3318088"/>
                  </a:cubicBezTo>
                  <a:lnTo>
                    <a:pt x="0" y="43996"/>
                  </a:lnTo>
                  <a:cubicBezTo>
                    <a:pt x="0" y="19698"/>
                    <a:pt x="19698" y="0"/>
                    <a:pt x="43996" y="0"/>
                  </a:cubicBezTo>
                  <a:close/>
                </a:path>
              </a:pathLst>
            </a:custGeom>
            <a:solidFill>
              <a:srgbClr val="3A855D"/>
            </a:solidFill>
          </p:spPr>
        </p:sp>
        <p:sp>
          <p:nvSpPr>
            <p:cNvPr id="7" name="TextBox 7"/>
            <p:cNvSpPr txBox="1"/>
            <p:nvPr/>
          </p:nvSpPr>
          <p:spPr>
            <a:xfrm>
              <a:off x="0" y="85725"/>
              <a:ext cx="87993" cy="3276359"/>
            </a:xfrm>
            <a:prstGeom prst="rect">
              <a:avLst/>
            </a:prstGeom>
          </p:spPr>
          <p:txBody>
            <a:bodyPr lIns="50800" tIns="50800" rIns="50800" bIns="50800" rtlCol="0" anchor="ctr"/>
            <a:lstStyle/>
            <a:p>
              <a:pPr algn="ctr">
                <a:lnSpc>
                  <a:spcPts val="1925"/>
                </a:lnSpc>
              </a:pPr>
              <a:endParaRPr/>
            </a:p>
          </p:txBody>
        </p:sp>
      </p:grpSp>
      <p:grpSp>
        <p:nvGrpSpPr>
          <p:cNvPr id="8" name="Group 8"/>
          <p:cNvGrpSpPr/>
          <p:nvPr/>
        </p:nvGrpSpPr>
        <p:grpSpPr>
          <a:xfrm>
            <a:off x="165702" y="2472499"/>
            <a:ext cx="9748390" cy="7355231"/>
            <a:chOff x="0" y="0"/>
            <a:chExt cx="4275063" cy="3225566"/>
          </a:xfrm>
        </p:grpSpPr>
        <p:sp>
          <p:nvSpPr>
            <p:cNvPr id="9" name="Freeform 9"/>
            <p:cNvSpPr/>
            <p:nvPr/>
          </p:nvSpPr>
          <p:spPr>
            <a:xfrm>
              <a:off x="0" y="0"/>
              <a:ext cx="4275063" cy="3225566"/>
            </a:xfrm>
            <a:custGeom>
              <a:avLst/>
              <a:gdLst/>
              <a:ahLst/>
              <a:cxnLst/>
              <a:rect l="l" t="t" r="r" b="b"/>
              <a:pathLst>
                <a:path w="4275063" h="3225566">
                  <a:moveTo>
                    <a:pt x="11913" y="0"/>
                  </a:moveTo>
                  <a:lnTo>
                    <a:pt x="4263150" y="0"/>
                  </a:lnTo>
                  <a:cubicBezTo>
                    <a:pt x="4266309" y="0"/>
                    <a:pt x="4269339" y="1255"/>
                    <a:pt x="4271574" y="3489"/>
                  </a:cubicBezTo>
                  <a:cubicBezTo>
                    <a:pt x="4273808" y="5723"/>
                    <a:pt x="4275063" y="8753"/>
                    <a:pt x="4275063" y="11913"/>
                  </a:cubicBezTo>
                  <a:lnTo>
                    <a:pt x="4275063" y="3213653"/>
                  </a:lnTo>
                  <a:cubicBezTo>
                    <a:pt x="4275063" y="3220233"/>
                    <a:pt x="4269729" y="3225566"/>
                    <a:pt x="4263150" y="3225566"/>
                  </a:cubicBezTo>
                  <a:lnTo>
                    <a:pt x="11913" y="3225566"/>
                  </a:lnTo>
                  <a:cubicBezTo>
                    <a:pt x="8753" y="3225566"/>
                    <a:pt x="5723" y="3224311"/>
                    <a:pt x="3489" y="3222077"/>
                  </a:cubicBezTo>
                  <a:cubicBezTo>
                    <a:pt x="1255" y="3219843"/>
                    <a:pt x="0" y="3216813"/>
                    <a:pt x="0" y="3213653"/>
                  </a:cubicBezTo>
                  <a:lnTo>
                    <a:pt x="0" y="11913"/>
                  </a:lnTo>
                  <a:cubicBezTo>
                    <a:pt x="0" y="8753"/>
                    <a:pt x="1255" y="5723"/>
                    <a:pt x="3489" y="3489"/>
                  </a:cubicBezTo>
                  <a:cubicBezTo>
                    <a:pt x="5723" y="1255"/>
                    <a:pt x="8753" y="0"/>
                    <a:pt x="11913" y="0"/>
                  </a:cubicBezTo>
                  <a:close/>
                </a:path>
              </a:pathLst>
            </a:custGeom>
            <a:solidFill>
              <a:srgbClr val="3A855D"/>
            </a:solidFill>
          </p:spPr>
        </p:sp>
        <p:sp>
          <p:nvSpPr>
            <p:cNvPr id="10" name="TextBox 10"/>
            <p:cNvSpPr txBox="1"/>
            <p:nvPr/>
          </p:nvSpPr>
          <p:spPr>
            <a:xfrm>
              <a:off x="0" y="-171450"/>
              <a:ext cx="4275063" cy="3397016"/>
            </a:xfrm>
            <a:prstGeom prst="rect">
              <a:avLst/>
            </a:prstGeom>
          </p:spPr>
          <p:txBody>
            <a:bodyPr lIns="114300" tIns="114300" rIns="114300" bIns="114300" rtlCol="0" anchor="ctr"/>
            <a:lstStyle/>
            <a:p>
              <a:pPr marL="539753" lvl="1" indent="-269876" algn="l">
                <a:lnSpc>
                  <a:spcPts val="4650"/>
                </a:lnSpc>
                <a:buFont typeface="Arial"/>
                <a:buChar char="•"/>
              </a:pPr>
              <a:r>
                <a:rPr lang="en-US" sz="2500">
                  <a:solidFill>
                    <a:srgbClr val="F1F0EC"/>
                  </a:solidFill>
                  <a:latin typeface="Public Sans"/>
                  <a:ea typeface="Public Sans"/>
                  <a:cs typeface="Public Sans"/>
                  <a:sym typeface="Public Sans"/>
                </a:rPr>
                <a:t>Недостаточная развитость логистики</a:t>
              </a:r>
            </a:p>
            <a:p>
              <a:pPr marL="539753" lvl="1" indent="-269876" algn="l">
                <a:lnSpc>
                  <a:spcPts val="4650"/>
                </a:lnSpc>
                <a:buFont typeface="Arial"/>
                <a:buChar char="•"/>
              </a:pPr>
              <a:r>
                <a:rPr lang="en-US" sz="2500">
                  <a:solidFill>
                    <a:srgbClr val="F1F0EC"/>
                  </a:solidFill>
                  <a:latin typeface="Public Sans"/>
                  <a:ea typeface="Public Sans"/>
                  <a:cs typeface="Public Sans"/>
                  <a:sym typeface="Public Sans"/>
                </a:rPr>
                <a:t>Высокая себестоимость услуг ЖКХ</a:t>
              </a:r>
            </a:p>
            <a:p>
              <a:pPr marL="539753" lvl="1" indent="-269876" algn="l">
                <a:lnSpc>
                  <a:spcPts val="4650"/>
                </a:lnSpc>
                <a:buFont typeface="Arial"/>
                <a:buChar char="•"/>
              </a:pPr>
              <a:r>
                <a:rPr lang="en-US" sz="2500">
                  <a:solidFill>
                    <a:srgbClr val="F1F0EC"/>
                  </a:solidFill>
                  <a:latin typeface="Public Sans"/>
                  <a:ea typeface="Public Sans"/>
                  <a:cs typeface="Public Sans"/>
                  <a:sym typeface="Public Sans"/>
                </a:rPr>
                <a:t>Отставание по уровню развития услуг связи</a:t>
              </a:r>
            </a:p>
            <a:p>
              <a:pPr marL="539753" lvl="1" indent="-269876" algn="l">
                <a:lnSpc>
                  <a:spcPts val="4650"/>
                </a:lnSpc>
                <a:buFont typeface="Arial"/>
                <a:buChar char="•"/>
              </a:pPr>
              <a:r>
                <a:rPr lang="en-US" sz="2500">
                  <a:solidFill>
                    <a:srgbClr val="F1F0EC"/>
                  </a:solidFill>
                  <a:latin typeface="Public Sans"/>
                  <a:ea typeface="Public Sans"/>
                  <a:cs typeface="Public Sans"/>
                  <a:sym typeface="Public Sans"/>
                </a:rPr>
                <a:t>Проблемы с качеством услуг</a:t>
              </a:r>
            </a:p>
            <a:p>
              <a:pPr marL="539753" lvl="1" indent="-269876" algn="l">
                <a:lnSpc>
                  <a:spcPts val="4650"/>
                </a:lnSpc>
                <a:buFont typeface="Arial"/>
                <a:buChar char="•"/>
              </a:pPr>
              <a:r>
                <a:rPr lang="en-US" sz="2500">
                  <a:solidFill>
                    <a:srgbClr val="F1F0EC"/>
                  </a:solidFill>
                  <a:latin typeface="Public Sans"/>
                  <a:ea typeface="Public Sans"/>
                  <a:cs typeface="Public Sans"/>
                  <a:sym typeface="Public Sans"/>
                </a:rPr>
                <a:t>Региональное неравенство</a:t>
              </a:r>
            </a:p>
            <a:p>
              <a:pPr marL="539753" lvl="1" indent="-269876" algn="l">
                <a:lnSpc>
                  <a:spcPts val="4650"/>
                </a:lnSpc>
                <a:buFont typeface="Arial"/>
                <a:buChar char="•"/>
              </a:pPr>
              <a:r>
                <a:rPr lang="en-US" sz="2500">
                  <a:solidFill>
                    <a:srgbClr val="F1F0EC"/>
                  </a:solidFill>
                  <a:latin typeface="Public Sans"/>
                  <a:ea typeface="Public Sans"/>
                  <a:cs typeface="Public Sans"/>
                  <a:sym typeface="Public Sans"/>
                </a:rPr>
                <a:t>Социально ориентированное развитие</a:t>
              </a:r>
            </a:p>
            <a:p>
              <a:pPr marL="539753" lvl="1" indent="-269876" algn="l">
                <a:lnSpc>
                  <a:spcPts val="4650"/>
                </a:lnSpc>
                <a:buFont typeface="Arial"/>
                <a:buChar char="•"/>
              </a:pPr>
              <a:r>
                <a:rPr lang="en-US" sz="2500">
                  <a:solidFill>
                    <a:srgbClr val="F1F0EC"/>
                  </a:solidFill>
                  <a:latin typeface="Public Sans"/>
                  <a:ea typeface="Public Sans"/>
                  <a:cs typeface="Public Sans"/>
                  <a:sym typeface="Public Sans"/>
                </a:rPr>
                <a:t>Ресурсоэффективность и экология</a:t>
              </a:r>
            </a:p>
            <a:p>
              <a:pPr marL="539753" lvl="1" indent="-269876" algn="l">
                <a:lnSpc>
                  <a:spcPts val="4650"/>
                </a:lnSpc>
                <a:buFont typeface="Arial"/>
                <a:buChar char="•"/>
              </a:pPr>
              <a:r>
                <a:rPr lang="en-US" sz="2500">
                  <a:solidFill>
                    <a:srgbClr val="F1F0EC"/>
                  </a:solidFill>
                  <a:latin typeface="Public Sans"/>
                  <a:ea typeface="Public Sans"/>
                  <a:cs typeface="Public Sans"/>
                  <a:sym typeface="Public Sans"/>
                </a:rPr>
                <a:t>Инновации и информатизация</a:t>
              </a:r>
            </a:p>
            <a:p>
              <a:pPr marL="539753" lvl="1" indent="-269876" algn="l">
                <a:lnSpc>
                  <a:spcPts val="4650"/>
                </a:lnSpc>
                <a:buFont typeface="Arial"/>
                <a:buChar char="•"/>
              </a:pPr>
              <a:r>
                <a:rPr lang="en-US" sz="2500">
                  <a:solidFill>
                    <a:srgbClr val="F1F0EC"/>
                  </a:solidFill>
                  <a:latin typeface="Public Sans"/>
                  <a:ea typeface="Public Sans"/>
                  <a:cs typeface="Public Sans"/>
                  <a:sym typeface="Public Sans"/>
                </a:rPr>
                <a:t>Государственное доминирование</a:t>
              </a:r>
            </a:p>
            <a:p>
              <a:pPr marL="539753" lvl="1" indent="-269876" algn="l">
                <a:lnSpc>
                  <a:spcPts val="4650"/>
                </a:lnSpc>
                <a:buFont typeface="Arial"/>
                <a:buChar char="•"/>
              </a:pPr>
              <a:r>
                <a:rPr lang="en-US" sz="2500">
                  <a:solidFill>
                    <a:srgbClr val="F1F0EC"/>
                  </a:solidFill>
                  <a:latin typeface="Public Sans"/>
                  <a:ea typeface="Public Sans"/>
                  <a:cs typeface="Public Sans"/>
                  <a:sym typeface="Public Sans"/>
                </a:rPr>
                <a:t>Недоразвитость страховых услуг</a:t>
              </a:r>
            </a:p>
            <a:p>
              <a:pPr marL="539753" lvl="1" indent="-269876" algn="l">
                <a:lnSpc>
                  <a:spcPts val="4650"/>
                </a:lnSpc>
                <a:buFont typeface="Arial"/>
                <a:buChar char="•"/>
              </a:pPr>
              <a:r>
                <a:rPr lang="en-US" sz="2500">
                  <a:solidFill>
                    <a:srgbClr val="F1F0EC"/>
                  </a:solidFill>
                  <a:latin typeface="Public Sans"/>
                  <a:ea typeface="Public Sans"/>
                  <a:cs typeface="Public Sans"/>
                  <a:sym typeface="Public Sans"/>
                </a:rPr>
                <a:t>Низкий уровень развития культурных и высокотехнологичных услуг</a:t>
              </a:r>
            </a:p>
          </p:txBody>
        </p:sp>
      </p:gr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TotalTime>
  <Words>1077</Words>
  <Application>Microsoft Office PowerPoint</Application>
  <PresentationFormat>Произвольный</PresentationFormat>
  <Paragraphs>87</Paragraphs>
  <Slides>11</Slides>
  <Notes>0</Notes>
  <HiddenSlides>0</HiddenSlides>
  <MMClips>0</MMClips>
  <ScaleCrop>false</ScaleCrop>
  <HeadingPairs>
    <vt:vector size="6" baseType="variant">
      <vt:variant>
        <vt:lpstr>Использованные шрифты</vt:lpstr>
      </vt:variant>
      <vt:variant>
        <vt:i4>4</vt:i4>
      </vt:variant>
      <vt:variant>
        <vt:lpstr>Тема</vt:lpstr>
      </vt:variant>
      <vt:variant>
        <vt:i4>1</vt:i4>
      </vt:variant>
      <vt:variant>
        <vt:lpstr>Заголовки слайдов</vt:lpstr>
      </vt:variant>
      <vt:variant>
        <vt:i4>11</vt:i4>
      </vt:variant>
    </vt:vector>
  </HeadingPairs>
  <TitlesOfParts>
    <vt:vector size="16" baseType="lpstr">
      <vt:lpstr>Arial</vt:lpstr>
      <vt:lpstr>Public Sans Medium</vt:lpstr>
      <vt:lpstr>Calibri</vt:lpstr>
      <vt:lpstr>Public Sans</vt:lpstr>
      <vt:lpstr>Office Theme</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Green Retro Markets and Finance Presentation</dc:title>
  <cp:lastModifiedBy>User</cp:lastModifiedBy>
  <cp:revision>2</cp:revision>
  <dcterms:created xsi:type="dcterms:W3CDTF">2006-08-16T00:00:00Z</dcterms:created>
  <dcterms:modified xsi:type="dcterms:W3CDTF">2024-09-29T22:12:38Z</dcterms:modified>
  <dc:identifier>DAGSLGdxU7k</dc:identifier>
</cp:coreProperties>
</file>